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84" r:id="rId1"/>
    <p:sldMasterId id="2147483697" r:id="rId2"/>
  </p:sldMasterIdLst>
  <p:notesMasterIdLst>
    <p:notesMasterId r:id="rId59"/>
  </p:notesMasterIdLst>
  <p:handoutMasterIdLst>
    <p:handoutMasterId r:id="rId60"/>
  </p:handoutMasterIdLst>
  <p:sldIdLst>
    <p:sldId id="256" r:id="rId3"/>
    <p:sldId id="1021" r:id="rId4"/>
    <p:sldId id="1120" r:id="rId5"/>
    <p:sldId id="1121" r:id="rId6"/>
    <p:sldId id="1122" r:id="rId7"/>
    <p:sldId id="1123" r:id="rId8"/>
    <p:sldId id="1124" r:id="rId9"/>
    <p:sldId id="1125" r:id="rId10"/>
    <p:sldId id="1126" r:id="rId11"/>
    <p:sldId id="1127" r:id="rId12"/>
    <p:sldId id="1128" r:id="rId13"/>
    <p:sldId id="1129" r:id="rId14"/>
    <p:sldId id="1130" r:id="rId15"/>
    <p:sldId id="1131" r:id="rId16"/>
    <p:sldId id="257" r:id="rId17"/>
    <p:sldId id="903" r:id="rId18"/>
    <p:sldId id="1132" r:id="rId19"/>
    <p:sldId id="290" r:id="rId20"/>
    <p:sldId id="329" r:id="rId21"/>
    <p:sldId id="291" r:id="rId22"/>
    <p:sldId id="330" r:id="rId23"/>
    <p:sldId id="331" r:id="rId24"/>
    <p:sldId id="332" r:id="rId25"/>
    <p:sldId id="333" r:id="rId26"/>
    <p:sldId id="334" r:id="rId27"/>
    <p:sldId id="335" r:id="rId28"/>
    <p:sldId id="337" r:id="rId29"/>
    <p:sldId id="336" r:id="rId30"/>
    <p:sldId id="338" r:id="rId31"/>
    <p:sldId id="339" r:id="rId32"/>
    <p:sldId id="340" r:id="rId33"/>
    <p:sldId id="341" r:id="rId34"/>
    <p:sldId id="342" r:id="rId35"/>
    <p:sldId id="343" r:id="rId36"/>
    <p:sldId id="344" r:id="rId37"/>
    <p:sldId id="345" r:id="rId38"/>
    <p:sldId id="346" r:id="rId39"/>
    <p:sldId id="347" r:id="rId40"/>
    <p:sldId id="348" r:id="rId41"/>
    <p:sldId id="349" r:id="rId42"/>
    <p:sldId id="350" r:id="rId43"/>
    <p:sldId id="351" r:id="rId44"/>
    <p:sldId id="971" r:id="rId45"/>
    <p:sldId id="1133" r:id="rId46"/>
    <p:sldId id="1134" r:id="rId47"/>
    <p:sldId id="974" r:id="rId48"/>
    <p:sldId id="1135" r:id="rId49"/>
    <p:sldId id="1136" r:id="rId50"/>
    <p:sldId id="1137" r:id="rId51"/>
    <p:sldId id="979" r:id="rId52"/>
    <p:sldId id="980" r:id="rId53"/>
    <p:sldId id="926" r:id="rId54"/>
    <p:sldId id="1117" r:id="rId55"/>
    <p:sldId id="936" r:id="rId56"/>
    <p:sldId id="937" r:id="rId57"/>
    <p:sldId id="938" r:id="rId5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2F30"/>
    <a:srgbClr val="F4374A"/>
    <a:srgbClr val="FC2D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64" autoAdjust="0"/>
    <p:restoredTop sz="94580"/>
  </p:normalViewPr>
  <p:slideViewPr>
    <p:cSldViewPr>
      <p:cViewPr varScale="1">
        <p:scale>
          <a:sx n="121" d="100"/>
          <a:sy n="121" d="100"/>
        </p:scale>
        <p:origin x="1160" y="184"/>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3120" y="-7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1/15/25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401595292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1/15/25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extLst>
      <p:ext uri="{BB962C8B-B14F-4D97-AF65-F5344CB8AC3E}">
        <p14:creationId xmlns:p14="http://schemas.microsoft.com/office/powerpoint/2010/main" val="1627240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24</a:t>
            </a:fld>
            <a:endParaRPr lang="en-US"/>
          </a:p>
        </p:txBody>
      </p:sp>
    </p:spTree>
    <p:extLst>
      <p:ext uri="{BB962C8B-B14F-4D97-AF65-F5344CB8AC3E}">
        <p14:creationId xmlns:p14="http://schemas.microsoft.com/office/powerpoint/2010/main" val="4094640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25</a:t>
            </a:fld>
            <a:endParaRPr lang="en-US"/>
          </a:p>
        </p:txBody>
      </p:sp>
    </p:spTree>
    <p:extLst>
      <p:ext uri="{BB962C8B-B14F-4D97-AF65-F5344CB8AC3E}">
        <p14:creationId xmlns:p14="http://schemas.microsoft.com/office/powerpoint/2010/main" val="866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26</a:t>
            </a:fld>
            <a:endParaRPr lang="en-US"/>
          </a:p>
        </p:txBody>
      </p:sp>
    </p:spTree>
    <p:extLst>
      <p:ext uri="{BB962C8B-B14F-4D97-AF65-F5344CB8AC3E}">
        <p14:creationId xmlns:p14="http://schemas.microsoft.com/office/powerpoint/2010/main" val="2498723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27</a:t>
            </a:fld>
            <a:endParaRPr lang="en-US"/>
          </a:p>
        </p:txBody>
      </p:sp>
    </p:spTree>
    <p:extLst>
      <p:ext uri="{BB962C8B-B14F-4D97-AF65-F5344CB8AC3E}">
        <p14:creationId xmlns:p14="http://schemas.microsoft.com/office/powerpoint/2010/main" val="3301522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28</a:t>
            </a:fld>
            <a:endParaRPr lang="en-US"/>
          </a:p>
        </p:txBody>
      </p:sp>
    </p:spTree>
    <p:extLst>
      <p:ext uri="{BB962C8B-B14F-4D97-AF65-F5344CB8AC3E}">
        <p14:creationId xmlns:p14="http://schemas.microsoft.com/office/powerpoint/2010/main" val="11382521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29</a:t>
            </a:fld>
            <a:endParaRPr lang="en-US"/>
          </a:p>
        </p:txBody>
      </p:sp>
    </p:spTree>
    <p:extLst>
      <p:ext uri="{BB962C8B-B14F-4D97-AF65-F5344CB8AC3E}">
        <p14:creationId xmlns:p14="http://schemas.microsoft.com/office/powerpoint/2010/main" val="27933351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30</a:t>
            </a:fld>
            <a:endParaRPr lang="en-US"/>
          </a:p>
        </p:txBody>
      </p:sp>
    </p:spTree>
    <p:extLst>
      <p:ext uri="{BB962C8B-B14F-4D97-AF65-F5344CB8AC3E}">
        <p14:creationId xmlns:p14="http://schemas.microsoft.com/office/powerpoint/2010/main" val="32238619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31</a:t>
            </a:fld>
            <a:endParaRPr lang="en-US"/>
          </a:p>
        </p:txBody>
      </p:sp>
    </p:spTree>
    <p:extLst>
      <p:ext uri="{BB962C8B-B14F-4D97-AF65-F5344CB8AC3E}">
        <p14:creationId xmlns:p14="http://schemas.microsoft.com/office/powerpoint/2010/main" val="10429751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32</a:t>
            </a:fld>
            <a:endParaRPr lang="en-US"/>
          </a:p>
        </p:txBody>
      </p:sp>
    </p:spTree>
    <p:extLst>
      <p:ext uri="{BB962C8B-B14F-4D97-AF65-F5344CB8AC3E}">
        <p14:creationId xmlns:p14="http://schemas.microsoft.com/office/powerpoint/2010/main" val="23196431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33</a:t>
            </a:fld>
            <a:endParaRPr lang="en-US"/>
          </a:p>
        </p:txBody>
      </p:sp>
    </p:spTree>
    <p:extLst>
      <p:ext uri="{BB962C8B-B14F-4D97-AF65-F5344CB8AC3E}">
        <p14:creationId xmlns:p14="http://schemas.microsoft.com/office/powerpoint/2010/main" val="661278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7</a:t>
            </a:fld>
            <a:endParaRPr lang="en-US"/>
          </a:p>
        </p:txBody>
      </p:sp>
    </p:spTree>
    <p:extLst>
      <p:ext uri="{BB962C8B-B14F-4D97-AF65-F5344CB8AC3E}">
        <p14:creationId xmlns:p14="http://schemas.microsoft.com/office/powerpoint/2010/main" val="1535774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34</a:t>
            </a:fld>
            <a:endParaRPr lang="en-US"/>
          </a:p>
        </p:txBody>
      </p:sp>
    </p:spTree>
    <p:extLst>
      <p:ext uri="{BB962C8B-B14F-4D97-AF65-F5344CB8AC3E}">
        <p14:creationId xmlns:p14="http://schemas.microsoft.com/office/powerpoint/2010/main" val="37729330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35</a:t>
            </a:fld>
            <a:endParaRPr lang="en-US"/>
          </a:p>
        </p:txBody>
      </p:sp>
    </p:spTree>
    <p:extLst>
      <p:ext uri="{BB962C8B-B14F-4D97-AF65-F5344CB8AC3E}">
        <p14:creationId xmlns:p14="http://schemas.microsoft.com/office/powerpoint/2010/main" val="1434370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36</a:t>
            </a:fld>
            <a:endParaRPr lang="en-US"/>
          </a:p>
        </p:txBody>
      </p:sp>
    </p:spTree>
    <p:extLst>
      <p:ext uri="{BB962C8B-B14F-4D97-AF65-F5344CB8AC3E}">
        <p14:creationId xmlns:p14="http://schemas.microsoft.com/office/powerpoint/2010/main" val="42924760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37</a:t>
            </a:fld>
            <a:endParaRPr lang="en-US"/>
          </a:p>
        </p:txBody>
      </p:sp>
    </p:spTree>
    <p:extLst>
      <p:ext uri="{BB962C8B-B14F-4D97-AF65-F5344CB8AC3E}">
        <p14:creationId xmlns:p14="http://schemas.microsoft.com/office/powerpoint/2010/main" val="715373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38</a:t>
            </a:fld>
            <a:endParaRPr lang="en-US"/>
          </a:p>
        </p:txBody>
      </p:sp>
    </p:spTree>
    <p:extLst>
      <p:ext uri="{BB962C8B-B14F-4D97-AF65-F5344CB8AC3E}">
        <p14:creationId xmlns:p14="http://schemas.microsoft.com/office/powerpoint/2010/main" val="15355484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39</a:t>
            </a:fld>
            <a:endParaRPr lang="en-US"/>
          </a:p>
        </p:txBody>
      </p:sp>
    </p:spTree>
    <p:extLst>
      <p:ext uri="{BB962C8B-B14F-4D97-AF65-F5344CB8AC3E}">
        <p14:creationId xmlns:p14="http://schemas.microsoft.com/office/powerpoint/2010/main" val="12621123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40</a:t>
            </a:fld>
            <a:endParaRPr lang="en-US"/>
          </a:p>
        </p:txBody>
      </p:sp>
    </p:spTree>
    <p:extLst>
      <p:ext uri="{BB962C8B-B14F-4D97-AF65-F5344CB8AC3E}">
        <p14:creationId xmlns:p14="http://schemas.microsoft.com/office/powerpoint/2010/main" val="10526796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41</a:t>
            </a:fld>
            <a:endParaRPr lang="en-US"/>
          </a:p>
        </p:txBody>
      </p:sp>
    </p:spTree>
    <p:extLst>
      <p:ext uri="{BB962C8B-B14F-4D97-AF65-F5344CB8AC3E}">
        <p14:creationId xmlns:p14="http://schemas.microsoft.com/office/powerpoint/2010/main" val="2007669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42</a:t>
            </a:fld>
            <a:endParaRPr lang="en-US"/>
          </a:p>
        </p:txBody>
      </p:sp>
    </p:spTree>
    <p:extLst>
      <p:ext uri="{BB962C8B-B14F-4D97-AF65-F5344CB8AC3E}">
        <p14:creationId xmlns:p14="http://schemas.microsoft.com/office/powerpoint/2010/main" val="21808722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44</a:t>
            </a:fld>
            <a:endParaRPr lang="en-US"/>
          </a:p>
        </p:txBody>
      </p:sp>
    </p:spTree>
    <p:extLst>
      <p:ext uri="{BB962C8B-B14F-4D97-AF65-F5344CB8AC3E}">
        <p14:creationId xmlns:p14="http://schemas.microsoft.com/office/powerpoint/2010/main" val="538804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15</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45</a:t>
            </a:fld>
            <a:endParaRPr lang="en-US"/>
          </a:p>
        </p:txBody>
      </p:sp>
    </p:spTree>
    <p:extLst>
      <p:ext uri="{BB962C8B-B14F-4D97-AF65-F5344CB8AC3E}">
        <p14:creationId xmlns:p14="http://schemas.microsoft.com/office/powerpoint/2010/main" val="18857836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47</a:t>
            </a:fld>
            <a:endParaRPr lang="en-US"/>
          </a:p>
        </p:txBody>
      </p:sp>
    </p:spTree>
    <p:extLst>
      <p:ext uri="{BB962C8B-B14F-4D97-AF65-F5344CB8AC3E}">
        <p14:creationId xmlns:p14="http://schemas.microsoft.com/office/powerpoint/2010/main" val="29391135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48</a:t>
            </a:fld>
            <a:endParaRPr lang="en-US"/>
          </a:p>
        </p:txBody>
      </p:sp>
    </p:spTree>
    <p:extLst>
      <p:ext uri="{BB962C8B-B14F-4D97-AF65-F5344CB8AC3E}">
        <p14:creationId xmlns:p14="http://schemas.microsoft.com/office/powerpoint/2010/main" val="24899931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49</a:t>
            </a:fld>
            <a:endParaRPr lang="en-US"/>
          </a:p>
        </p:txBody>
      </p:sp>
    </p:spTree>
    <p:extLst>
      <p:ext uri="{BB962C8B-B14F-4D97-AF65-F5344CB8AC3E}">
        <p14:creationId xmlns:p14="http://schemas.microsoft.com/office/powerpoint/2010/main" val="3482708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18</a:t>
            </a:fld>
            <a:endParaRPr lang="en-US"/>
          </a:p>
        </p:txBody>
      </p:sp>
    </p:spTree>
    <p:extLst>
      <p:ext uri="{BB962C8B-B14F-4D97-AF65-F5344CB8AC3E}">
        <p14:creationId xmlns:p14="http://schemas.microsoft.com/office/powerpoint/2010/main" val="719329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19</a:t>
            </a:fld>
            <a:endParaRPr lang="en-US"/>
          </a:p>
        </p:txBody>
      </p:sp>
    </p:spTree>
    <p:extLst>
      <p:ext uri="{BB962C8B-B14F-4D97-AF65-F5344CB8AC3E}">
        <p14:creationId xmlns:p14="http://schemas.microsoft.com/office/powerpoint/2010/main" val="2921125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20</a:t>
            </a:fld>
            <a:endParaRPr lang="en-US"/>
          </a:p>
        </p:txBody>
      </p:sp>
    </p:spTree>
    <p:extLst>
      <p:ext uri="{BB962C8B-B14F-4D97-AF65-F5344CB8AC3E}">
        <p14:creationId xmlns:p14="http://schemas.microsoft.com/office/powerpoint/2010/main" val="960957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21</a:t>
            </a:fld>
            <a:endParaRPr lang="en-US"/>
          </a:p>
        </p:txBody>
      </p:sp>
    </p:spTree>
    <p:extLst>
      <p:ext uri="{BB962C8B-B14F-4D97-AF65-F5344CB8AC3E}">
        <p14:creationId xmlns:p14="http://schemas.microsoft.com/office/powerpoint/2010/main" val="163058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22</a:t>
            </a:fld>
            <a:endParaRPr lang="en-US"/>
          </a:p>
        </p:txBody>
      </p:sp>
    </p:spTree>
    <p:extLst>
      <p:ext uri="{BB962C8B-B14F-4D97-AF65-F5344CB8AC3E}">
        <p14:creationId xmlns:p14="http://schemas.microsoft.com/office/powerpoint/2010/main" val="477850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23</a:t>
            </a:fld>
            <a:endParaRPr lang="en-US"/>
          </a:p>
        </p:txBody>
      </p:sp>
    </p:spTree>
    <p:extLst>
      <p:ext uri="{BB962C8B-B14F-4D97-AF65-F5344CB8AC3E}">
        <p14:creationId xmlns:p14="http://schemas.microsoft.com/office/powerpoint/2010/main" val="2910979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C2ECD02-707E-3342-801E-5A648870263F}"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71427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187EA9-454C-7A4F-8A42-846B167B2AE3}" type="datetime1">
              <a:rPr lang="en-IN" smtClean="0"/>
              <a:t>15/01/25</a:t>
            </a:fld>
            <a:endParaRPr lang="en-US"/>
          </a:p>
        </p:txBody>
      </p:sp>
      <p:sp>
        <p:nvSpPr>
          <p:cNvPr id="6" name="Footer Placeholder 5"/>
          <p:cNvSpPr>
            <a:spLocks noGrp="1"/>
          </p:cNvSpPr>
          <p:nvPr>
            <p:ph type="ftr" sz="quarter" idx="11"/>
          </p:nvPr>
        </p:nvSpPr>
        <p:spPr/>
        <p:txBody>
          <a:bodyPr/>
          <a:lstStyle/>
          <a:p>
            <a:r>
              <a:rPr lang="en-US"/>
              <a:t>Mr. Yaduvir Singh         ACSAI-0601           Unit Number: 5</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59423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47CF12-644B-6148-A6F0-F75ED95F8420}"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287151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7AEC96-FF45-9E45-BF5B-268C459E73CA}"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367498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583DA-F64E-B299-EE41-CFAD7E63B0D3}"/>
              </a:ext>
            </a:extLst>
          </p:cNvPr>
          <p:cNvSpPr>
            <a:spLocks noGrp="1"/>
          </p:cNvSpPr>
          <p:nvPr>
            <p:ph type="ctrTitle"/>
          </p:nvPr>
        </p:nvSpPr>
        <p:spPr>
          <a:xfrm>
            <a:off x="1143000" y="1122363"/>
            <a:ext cx="6858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533FCD1-3F42-7227-D6B4-021FB3463F52}"/>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0AD2D0D-D705-FA32-3662-955E34B4F6A6}"/>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2EC61BE0-0EFD-1873-6466-71D82D767D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2E5867-71CA-766A-AFE1-9CB00C290E62}"/>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26706447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97D5-12E1-B519-2218-EBC625EEA78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248B210-99D6-FDEE-0FF8-E99C4274FBC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95BD8F6-BA86-E264-2972-ED4DD52C7F30}"/>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5B80D423-10B1-0DBA-1D07-B1A6ADD97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013431-2C48-4E3E-9E40-9EBF4295B3FF}"/>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3230406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9877A-6635-80F0-8594-1524C456A9D2}"/>
              </a:ext>
            </a:extLst>
          </p:cNvPr>
          <p:cNvSpPr>
            <a:spLocks noGrp="1"/>
          </p:cNvSpPr>
          <p:nvPr>
            <p:ph type="title"/>
          </p:nvPr>
        </p:nvSpPr>
        <p:spPr>
          <a:xfrm>
            <a:off x="623888" y="1709738"/>
            <a:ext cx="78867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80FF48D-9F1B-B1C3-65A0-EFC0789605EB}"/>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D82FBAF-13A8-6ED1-AFD0-7ED3B6B390BF}"/>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834FA57C-FC46-AEE1-3BC4-9B27ED61A3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930C3-E596-7C95-6B01-8D13D79B1725}"/>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163283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D0558-8819-3D2E-DE49-CB7AF54BB8B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492CE7D-6D26-E20B-5F04-830A58C8BC89}"/>
              </a:ext>
            </a:extLst>
          </p:cNvPr>
          <p:cNvSpPr>
            <a:spLocks noGrp="1"/>
          </p:cNvSpPr>
          <p:nvPr>
            <p:ph sz="half" idx="1"/>
          </p:nvPr>
        </p:nvSpPr>
        <p:spPr>
          <a:xfrm>
            <a:off x="628650" y="1825625"/>
            <a:ext cx="386715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DA1BDE8-5408-E03D-29DF-BE0B4DF3EEDC}"/>
              </a:ext>
            </a:extLst>
          </p:cNvPr>
          <p:cNvSpPr>
            <a:spLocks noGrp="1"/>
          </p:cNvSpPr>
          <p:nvPr>
            <p:ph sz="half" idx="2"/>
          </p:nvPr>
        </p:nvSpPr>
        <p:spPr>
          <a:xfrm>
            <a:off x="4648200" y="1825625"/>
            <a:ext cx="386715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3D3D19D-C9AB-44B9-064D-A77AC96FCCFB}"/>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6" name="Footer Placeholder 5">
            <a:extLst>
              <a:ext uri="{FF2B5EF4-FFF2-40B4-BE49-F238E27FC236}">
                <a16:creationId xmlns:a16="http://schemas.microsoft.com/office/drawing/2014/main" id="{A1964417-FEA8-3A56-5FA5-DDE69666C8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B2E19-FE46-39C7-E2B1-784FAC3C187D}"/>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5250302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AF321-1666-177D-06A7-671DC7B30D40}"/>
              </a:ext>
            </a:extLst>
          </p:cNvPr>
          <p:cNvSpPr>
            <a:spLocks noGrp="1"/>
          </p:cNvSpPr>
          <p:nvPr>
            <p:ph type="title"/>
          </p:nvPr>
        </p:nvSpPr>
        <p:spPr>
          <a:xfrm>
            <a:off x="630238" y="365125"/>
            <a:ext cx="78867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57C76EF-9E3B-C5F9-DF55-B4C2F23A33C9}"/>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D455415-138B-2BFC-59DB-EAA45B7A5230}"/>
              </a:ext>
            </a:extLst>
          </p:cNvPr>
          <p:cNvSpPr>
            <a:spLocks noGrp="1"/>
          </p:cNvSpPr>
          <p:nvPr>
            <p:ph sz="half" idx="2"/>
          </p:nvPr>
        </p:nvSpPr>
        <p:spPr>
          <a:xfrm>
            <a:off x="630238" y="2505075"/>
            <a:ext cx="386873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14020DE-8B3E-BB04-F259-C5701ACD18C0}"/>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A051D5F-572A-4AC1-018C-5C2327CE5314}"/>
              </a:ext>
            </a:extLst>
          </p:cNvPr>
          <p:cNvSpPr>
            <a:spLocks noGrp="1"/>
          </p:cNvSpPr>
          <p:nvPr>
            <p:ph sz="quarter" idx="4"/>
          </p:nvPr>
        </p:nvSpPr>
        <p:spPr>
          <a:xfrm>
            <a:off x="4629150" y="2505075"/>
            <a:ext cx="38877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1A4F9D3-7B6F-345B-7068-02D91DBF390B}"/>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8" name="Footer Placeholder 7">
            <a:extLst>
              <a:ext uri="{FF2B5EF4-FFF2-40B4-BE49-F238E27FC236}">
                <a16:creationId xmlns:a16="http://schemas.microsoft.com/office/drawing/2014/main" id="{58A0653A-A28E-6EBE-7997-77511BC9AE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77A345-8E72-1364-BA0A-45F73754E1D2}"/>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24315346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200FF-C001-1691-F8AC-5A41E44A7A1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9FDF5B6-977E-7B53-CC09-25002B52AEC6}"/>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4" name="Footer Placeholder 3">
            <a:extLst>
              <a:ext uri="{FF2B5EF4-FFF2-40B4-BE49-F238E27FC236}">
                <a16:creationId xmlns:a16="http://schemas.microsoft.com/office/drawing/2014/main" id="{37DD314D-A3E2-40C0-60DA-CE09C2E30D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204331-3CBE-82A1-058A-7F527DA07147}"/>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14210975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C3CA6F-6831-0579-4884-6D234BA3EEB6}"/>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3" name="Footer Placeholder 2">
            <a:extLst>
              <a:ext uri="{FF2B5EF4-FFF2-40B4-BE49-F238E27FC236}">
                <a16:creationId xmlns:a16="http://schemas.microsoft.com/office/drawing/2014/main" id="{67E3E4F6-90A0-D660-7EFD-56EADF6384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6A6A92-2E75-F77F-EBDA-CE0A5BD459FE}"/>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658906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BF6B2-DC62-4F61-B616-894307C5AF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FBCA45-23E1-4D62-B844-D96D5CD9518E}"/>
              </a:ext>
            </a:extLst>
          </p:cNvPr>
          <p:cNvSpPr>
            <a:spLocks noGrp="1"/>
          </p:cNvSpPr>
          <p:nvPr>
            <p:ph type="dt" sz="half" idx="10"/>
          </p:nvPr>
        </p:nvSpPr>
        <p:spPr/>
        <p:txBody>
          <a:bodyPr/>
          <a:lstStyle/>
          <a:p>
            <a:fld id="{F08D1212-8FB3-B044-9B01-51BFBD32340E}" type="datetime1">
              <a:rPr lang="en-IN" smtClean="0"/>
              <a:t>15/01/25</a:t>
            </a:fld>
            <a:endParaRPr lang="en-US"/>
          </a:p>
        </p:txBody>
      </p:sp>
      <p:sp>
        <p:nvSpPr>
          <p:cNvPr id="4" name="Footer Placeholder 3">
            <a:extLst>
              <a:ext uri="{FF2B5EF4-FFF2-40B4-BE49-F238E27FC236}">
                <a16:creationId xmlns:a16="http://schemas.microsoft.com/office/drawing/2014/main" id="{DCE66E74-D4DC-4376-BE81-ED9E05B01031}"/>
              </a:ext>
            </a:extLst>
          </p:cNvPr>
          <p:cNvSpPr>
            <a:spLocks noGrp="1"/>
          </p:cNvSpPr>
          <p:nvPr>
            <p:ph type="ftr" sz="quarter" idx="11"/>
          </p:nvPr>
        </p:nvSpPr>
        <p:spPr/>
        <p:txBody>
          <a:bodyPr/>
          <a:lstStyle/>
          <a:p>
            <a:r>
              <a:rPr lang="en-US"/>
              <a:t>Mr. Yaduvir Singh         ACSAI-0601           Unit Number: 5</a:t>
            </a:r>
          </a:p>
        </p:txBody>
      </p:sp>
      <p:sp>
        <p:nvSpPr>
          <p:cNvPr id="5" name="Slide Number Placeholder 4">
            <a:extLst>
              <a:ext uri="{FF2B5EF4-FFF2-40B4-BE49-F238E27FC236}">
                <a16:creationId xmlns:a16="http://schemas.microsoft.com/office/drawing/2014/main" id="{163E13F8-DDBA-4130-AB42-7D6E1023CA12}"/>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615413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3DC75-F4CE-167D-09E7-20310D219014}"/>
              </a:ext>
            </a:extLst>
          </p:cNvPr>
          <p:cNvSpPr>
            <a:spLocks noGrp="1"/>
          </p:cNvSpPr>
          <p:nvPr>
            <p:ph type="title"/>
          </p:nvPr>
        </p:nvSpPr>
        <p:spPr>
          <a:xfrm>
            <a:off x="630238" y="457200"/>
            <a:ext cx="2949575"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0652F5D-1FB8-934D-3013-811614C9E14D}"/>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0518051-3414-9E13-78F4-6A29BD6CF629}"/>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ABB4518-4A55-733C-5027-4DCBA475BD1F}"/>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6" name="Footer Placeholder 5">
            <a:extLst>
              <a:ext uri="{FF2B5EF4-FFF2-40B4-BE49-F238E27FC236}">
                <a16:creationId xmlns:a16="http://schemas.microsoft.com/office/drawing/2014/main" id="{3D76B3DB-5A19-2E90-18AF-7975AF7A6A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6844EA-ADA0-0FF6-4DC8-92F3F96B7658}"/>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2917525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CDAD3-3766-E6E5-170B-ECEF8A174EEA}"/>
              </a:ext>
            </a:extLst>
          </p:cNvPr>
          <p:cNvSpPr>
            <a:spLocks noGrp="1"/>
          </p:cNvSpPr>
          <p:nvPr>
            <p:ph type="title"/>
          </p:nvPr>
        </p:nvSpPr>
        <p:spPr>
          <a:xfrm>
            <a:off x="630238" y="457200"/>
            <a:ext cx="2949575"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13DC382-A2D6-1B52-A3D0-D71FC07F128F}"/>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210EF4-428B-2F4E-2B46-01ECF1771D08}"/>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F628EA9-0830-E1D8-0B6C-CAE0DE337F55}"/>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6" name="Footer Placeholder 5">
            <a:extLst>
              <a:ext uri="{FF2B5EF4-FFF2-40B4-BE49-F238E27FC236}">
                <a16:creationId xmlns:a16="http://schemas.microsoft.com/office/drawing/2014/main" id="{B2D0E4EA-47E0-93C8-A987-7619C724EF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EC1974-0E77-EF8B-68E4-533B7BD1D49B}"/>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6714178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98C1E-C4BE-E94B-1DF6-B586CDFF63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7B11029-0081-DAC6-2BF2-E5C746BF247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FEB5649-6F2C-7B23-A591-DF2C74838CF3}"/>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1B74842A-A995-6101-A467-66699FC8CC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D69A9F-09C1-7F66-626F-942A28D53A5B}"/>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36180236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3CF3CA-38C1-3D56-82E5-ABA6952D7887}"/>
              </a:ext>
            </a:extLst>
          </p:cNvPr>
          <p:cNvSpPr>
            <a:spLocks noGrp="1"/>
          </p:cNvSpPr>
          <p:nvPr>
            <p:ph type="title" orient="vert"/>
          </p:nvPr>
        </p:nvSpPr>
        <p:spPr>
          <a:xfrm>
            <a:off x="6543675" y="365125"/>
            <a:ext cx="1971675"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C6FD31B-01F6-7262-37F9-B59E5F2402AC}"/>
              </a:ext>
            </a:extLst>
          </p:cNvPr>
          <p:cNvSpPr>
            <a:spLocks noGrp="1"/>
          </p:cNvSpPr>
          <p:nvPr>
            <p:ph type="body" orient="vert" idx="1"/>
          </p:nvPr>
        </p:nvSpPr>
        <p:spPr>
          <a:xfrm>
            <a:off x="628650" y="365125"/>
            <a:ext cx="57626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5CD2161-0E3A-1A85-E332-DC2B23528323}"/>
              </a:ext>
            </a:extLst>
          </p:cNvPr>
          <p:cNvSpPr>
            <a:spLocks noGrp="1"/>
          </p:cNvSpPr>
          <p:nvPr>
            <p:ph type="dt" sz="half" idx="10"/>
          </p:nvPr>
        </p:nvSpPr>
        <p:spPr/>
        <p:txBody>
          <a:body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8919822E-5164-F83E-7B2F-23689BC184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325BDC-E9CE-82BA-2BF6-C5159CB5AEE9}"/>
              </a:ext>
            </a:extLst>
          </p:cNvPr>
          <p:cNvSpPr>
            <a:spLocks noGrp="1"/>
          </p:cNvSpPr>
          <p:nvPr>
            <p:ph type="sldNum" sz="quarter" idx="12"/>
          </p:nvPr>
        </p:nvSpPr>
        <p:spPr/>
        <p:txBody>
          <a:bodyPr/>
          <a:lstStyle/>
          <a:p>
            <a:fld id="{91D442B9-7A65-C74B-96D4-ED2B15D53028}" type="slidenum">
              <a:rPr lang="en-US" smtClean="0"/>
              <a:t>‹#›</a:t>
            </a:fld>
            <a:endParaRPr lang="en-US"/>
          </a:p>
        </p:txBody>
      </p:sp>
    </p:spTree>
    <p:extLst>
      <p:ext uri="{BB962C8B-B14F-4D97-AF65-F5344CB8AC3E}">
        <p14:creationId xmlns:p14="http://schemas.microsoft.com/office/powerpoint/2010/main" val="1171336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569CD2-2790-724D-ACC2-97AF01C6B6A5}"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38776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FB2BE2-0F0F-9E4B-8284-484D748AE2E3}"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24446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87856FB-61C2-3646-A011-B230A22A84CC}" type="datetime1">
              <a:rPr lang="en-IN" smtClean="0"/>
              <a:t>15/01/25</a:t>
            </a:fld>
            <a:endParaRPr lang="en-US"/>
          </a:p>
        </p:txBody>
      </p:sp>
      <p:sp>
        <p:nvSpPr>
          <p:cNvPr id="6" name="Footer Placeholder 5"/>
          <p:cNvSpPr>
            <a:spLocks noGrp="1"/>
          </p:cNvSpPr>
          <p:nvPr>
            <p:ph type="ftr" sz="quarter" idx="11"/>
          </p:nvPr>
        </p:nvSpPr>
        <p:spPr/>
        <p:txBody>
          <a:bodyPr/>
          <a:lstStyle/>
          <a:p>
            <a:r>
              <a:rPr lang="en-US"/>
              <a:t>Mr. Yaduvir Singh         ACSAI-0601           Unit Number: 5</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477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0199C3D-0A2A-4044-BCB8-74562D0088CA}" type="datetime1">
              <a:rPr lang="en-IN" smtClean="0"/>
              <a:t>15/01/25</a:t>
            </a:fld>
            <a:endParaRPr lang="en-US"/>
          </a:p>
        </p:txBody>
      </p:sp>
      <p:sp>
        <p:nvSpPr>
          <p:cNvPr id="8" name="Footer Placeholder 7"/>
          <p:cNvSpPr>
            <a:spLocks noGrp="1"/>
          </p:cNvSpPr>
          <p:nvPr>
            <p:ph type="ftr" sz="quarter" idx="11"/>
          </p:nvPr>
        </p:nvSpPr>
        <p:spPr/>
        <p:txBody>
          <a:bodyPr/>
          <a:lstStyle/>
          <a:p>
            <a:r>
              <a:rPr lang="en-US"/>
              <a:t>Mr. Yaduvir Singh         ACSAI-0601           Unit Number: 5</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73870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A921452-D1CC-EB41-9025-0D7AD45E615B}" type="datetime1">
              <a:rPr lang="en-IN" smtClean="0"/>
              <a:t>15/01/25</a:t>
            </a:fld>
            <a:endParaRPr lang="en-US"/>
          </a:p>
        </p:txBody>
      </p:sp>
      <p:sp>
        <p:nvSpPr>
          <p:cNvPr id="4" name="Footer Placeholder 3"/>
          <p:cNvSpPr>
            <a:spLocks noGrp="1"/>
          </p:cNvSpPr>
          <p:nvPr>
            <p:ph type="ftr" sz="quarter" idx="11"/>
          </p:nvPr>
        </p:nvSpPr>
        <p:spPr/>
        <p:txBody>
          <a:bodyPr/>
          <a:lstStyle/>
          <a:p>
            <a:r>
              <a:rPr lang="en-US"/>
              <a:t>Mr. Yaduvir Singh         ACSAI-0601           Unit Number: 5</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71554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E8BDBD-945A-7B4A-91C7-83832162351D}" type="datetime1">
              <a:rPr lang="en-IN" smtClean="0"/>
              <a:t>15/01/25</a:t>
            </a:fld>
            <a:endParaRPr lang="en-US"/>
          </a:p>
        </p:txBody>
      </p:sp>
      <p:sp>
        <p:nvSpPr>
          <p:cNvPr id="3" name="Footer Placeholder 2"/>
          <p:cNvSpPr>
            <a:spLocks noGrp="1"/>
          </p:cNvSpPr>
          <p:nvPr>
            <p:ph type="ftr" sz="quarter" idx="11"/>
          </p:nvPr>
        </p:nvSpPr>
        <p:spPr/>
        <p:txBody>
          <a:bodyPr/>
          <a:lstStyle/>
          <a:p>
            <a:r>
              <a:rPr lang="en-US"/>
              <a:t>Mr. Yaduvir Singh         ACSAI-0601           Unit Number: 5</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93942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B34510-038F-0E45-BB84-C2731963DBE0}" type="datetime1">
              <a:rPr lang="en-IN" smtClean="0"/>
              <a:t>15/01/25</a:t>
            </a:fld>
            <a:endParaRPr lang="en-US"/>
          </a:p>
        </p:txBody>
      </p:sp>
      <p:sp>
        <p:nvSpPr>
          <p:cNvPr id="6" name="Footer Placeholder 5"/>
          <p:cNvSpPr>
            <a:spLocks noGrp="1"/>
          </p:cNvSpPr>
          <p:nvPr>
            <p:ph type="ftr" sz="quarter" idx="11"/>
          </p:nvPr>
        </p:nvSpPr>
        <p:spPr/>
        <p:txBody>
          <a:bodyPr/>
          <a:lstStyle/>
          <a:p>
            <a:r>
              <a:rPr lang="en-US"/>
              <a:t>Mr. Yaduvir Singh         ACSAI-0601           Unit Number: 5</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57730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0"/>
            <a:ext cx="7848600" cy="8382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211A15-7986-9949-90F1-9AE0BB64D3E5}" type="datetime1">
              <a:rPr lang="en-IN" smtClean="0"/>
              <a:t>15/01/25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Mr. Yaduvir Singh         ACSAI-0601           Unit Number: 5</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pic>
        <p:nvPicPr>
          <p:cNvPr id="7" name="Picture 6">
            <a:extLst>
              <a:ext uri="{FF2B5EF4-FFF2-40B4-BE49-F238E27FC236}">
                <a16:creationId xmlns:a16="http://schemas.microsoft.com/office/drawing/2014/main" id="{2994F959-1712-397D-B4E7-02B6ACC6C9A8}"/>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1371600" cy="865187"/>
          </a:xfrm>
          <a:prstGeom prst="rect">
            <a:avLst/>
          </a:prstGeom>
        </p:spPr>
      </p:pic>
    </p:spTree>
    <p:extLst>
      <p:ext uri="{BB962C8B-B14F-4D97-AF65-F5344CB8AC3E}">
        <p14:creationId xmlns:p14="http://schemas.microsoft.com/office/powerpoint/2010/main" val="3131783500"/>
      </p:ext>
    </p:extLst>
  </p:cSld>
  <p:clrMap bg1="lt1" tx1="dk1" bg2="lt2" tx2="dk2" accent1="accent1" accent2="accent2" accent3="accent3" accent4="accent4" accent5="accent5" accent6="accent6" hlink="hlink" folHlink="folHlink"/>
  <p:sldLayoutIdLst>
    <p:sldLayoutId id="2147483685" r:id="rId1"/>
    <p:sldLayoutId id="2147483696"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DB8FD-3AD4-54A8-121A-94FFD7F316E0}"/>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082BF2F-C073-A3E2-AFFE-DDA1513C769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A6F8A3-946A-706E-F035-AB04C657A5E7}"/>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137DCC-9448-8443-8D29-0FC6602B1FDD}" type="datetimeFigureOut">
              <a:rPr lang="en-US" smtClean="0"/>
              <a:t>1/15/25</a:t>
            </a:fld>
            <a:endParaRPr lang="en-US"/>
          </a:p>
        </p:txBody>
      </p:sp>
      <p:sp>
        <p:nvSpPr>
          <p:cNvPr id="5" name="Footer Placeholder 4">
            <a:extLst>
              <a:ext uri="{FF2B5EF4-FFF2-40B4-BE49-F238E27FC236}">
                <a16:creationId xmlns:a16="http://schemas.microsoft.com/office/drawing/2014/main" id="{0834E61F-BD2B-5F7F-13C8-A635533170F1}"/>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6F0330-C7D7-88B0-4B1B-2A1C043CA6DE}"/>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D442B9-7A65-C74B-96D4-ED2B15D53028}" type="slidenum">
              <a:rPr lang="en-US" smtClean="0"/>
              <a:t>‹#›</a:t>
            </a:fld>
            <a:endParaRPr lang="en-US"/>
          </a:p>
        </p:txBody>
      </p:sp>
    </p:spTree>
    <p:extLst>
      <p:ext uri="{BB962C8B-B14F-4D97-AF65-F5344CB8AC3E}">
        <p14:creationId xmlns:p14="http://schemas.microsoft.com/office/powerpoint/2010/main" val="2706052088"/>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101blockchains.com/hyperledger-fabric/"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101blockchains.com/what-is-a-smart-contract/" TargetMode="External"/><Relationship Id="rId4" Type="http://schemas.openxmlformats.org/officeDocument/2006/relationships/hyperlink" Target="https://101blockchains.com/blockchain-node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hyperledger-fabric.readthedocs.io/en/release-2.2/chaincode_lifecycle.html#install-and-define-a-chaincode"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hyperlink" Target="https://hyperledger-fabric.readthedocs.io/en/release-2.2/chaincode_lifecycle.html#migrate-to-the-new-fabric-lifecycle" TargetMode="External"/><Relationship Id="rId5" Type="http://schemas.openxmlformats.org/officeDocument/2006/relationships/hyperlink" Target="https://hyperledger-fabric.readthedocs.io/en/release-2.2/chaincode_lifecycle.html#deployment-scenarios" TargetMode="External"/><Relationship Id="rId4" Type="http://schemas.openxmlformats.org/officeDocument/2006/relationships/hyperlink" Target="https://hyperledger-fabric.readthedocs.io/en/release-2.2/chaincode_lifecycle.html#upgrade-a-chaincod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www.youtube.com/watch?v=RT7x0lQvSLk" TargetMode="External"/><Relationship Id="rId2" Type="http://schemas.openxmlformats.org/officeDocument/2006/relationships/hyperlink" Target="https://www.youtube.com/watch?v=SSo_EIwHSd4&amp;vl=en" TargetMode="External"/><Relationship Id="rId1" Type="http://schemas.openxmlformats.org/officeDocument/2006/relationships/slideLayout" Target="../slideLayouts/slideLayout3.xml"/><Relationship Id="rId5" Type="http://schemas.openxmlformats.org/officeDocument/2006/relationships/hyperlink" Target="https://www.khanacademy.org/economics-finance-domain/core-finance/money-and-banking/bitcoin/v/bitcoin-transaction-block-chains" TargetMode="External"/><Relationship Id="rId4" Type="http://schemas.openxmlformats.org/officeDocument/2006/relationships/hyperlink" Target="https://www.youtube.com/watch?v=yubzJw0uiE4"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hyperlink" Target="https://drive.google.com/file/d/13kK3291TzguwU6GAA8vIqrRw6w_13ypj/view?usp=sharing" TargetMode="Externa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8" Type="http://schemas.openxmlformats.org/officeDocument/2006/relationships/hyperlink" Target="https://www.youtube.com/watch?v=ENrjn-lD1e8" TargetMode="External"/><Relationship Id="rId3" Type="http://schemas.openxmlformats.org/officeDocument/2006/relationships/hyperlink" Target="https://youtu.be/QbBHCehF3xo" TargetMode="External"/><Relationship Id="rId7" Type="http://schemas.openxmlformats.org/officeDocument/2006/relationships/hyperlink" Target="https://www.youtube.com/watch?v=YJyXfjbBmc8" TargetMode="External"/><Relationship Id="rId2" Type="http://schemas.openxmlformats.org/officeDocument/2006/relationships/hyperlink" Target="https://youtu.be/rPD97AZ9W2U" TargetMode="External"/><Relationship Id="rId1" Type="http://schemas.openxmlformats.org/officeDocument/2006/relationships/slideLayout" Target="../slideLayouts/slideLayout3.xml"/><Relationship Id="rId6" Type="http://schemas.openxmlformats.org/officeDocument/2006/relationships/hyperlink" Target="https://www.youtube.com/watch?v=_160oMzblY8" TargetMode="External"/><Relationship Id="rId5" Type="http://schemas.openxmlformats.org/officeDocument/2006/relationships/hyperlink" Target="https://www.youtube.com/watch?v=yubzJw0uiE4" TargetMode="External"/><Relationship Id="rId4" Type="http://schemas.openxmlformats.org/officeDocument/2006/relationships/hyperlink" Target="https://youtu.be/JRlJPlbOP7I"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
            <a:ext cx="7772400" cy="685799"/>
          </a:xfrm>
          <a:solidFill>
            <a:srgbClr val="F4374A">
              <a:alpha val="96863"/>
            </a:srgbClr>
          </a:solidFill>
          <a:ln>
            <a:solidFill>
              <a:schemeClr val="accent1"/>
            </a:solidFill>
          </a:ln>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t>Noida Institute of Engineering and Technology, Greater Noida</a:t>
            </a:r>
          </a:p>
        </p:txBody>
      </p:sp>
      <p:sp>
        <p:nvSpPr>
          <p:cNvPr id="3" name="Subtitle 2"/>
          <p:cNvSpPr>
            <a:spLocks noGrp="1"/>
          </p:cNvSpPr>
          <p:nvPr>
            <p:ph type="subTitle" idx="1"/>
          </p:nvPr>
        </p:nvSpPr>
        <p:spPr>
          <a:xfrm>
            <a:off x="1447800" y="914400"/>
            <a:ext cx="6400800" cy="1676400"/>
          </a:xfrm>
          <a:ln>
            <a:solidFill>
              <a:srgbClr val="C52F3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800" b="1" dirty="0">
                <a:solidFill>
                  <a:schemeClr val="tx1"/>
                </a:solidFill>
                <a:latin typeface="Times New Roman" panose="02020603050405020304" pitchFamily="18" charset="0"/>
                <a:cs typeface="Times New Roman" panose="02020603050405020304" pitchFamily="18" charset="0"/>
              </a:rPr>
              <a:t>Blockchain Hyperledger Fabric</a:t>
            </a:r>
          </a:p>
          <a:p>
            <a:r>
              <a:rPr lang="en-US" sz="2800" b="1" dirty="0">
                <a:solidFill>
                  <a:schemeClr val="tx1"/>
                </a:solidFill>
                <a:latin typeface="Times New Roman" panose="02020603050405020304" pitchFamily="18" charset="0"/>
                <a:cs typeface="Times New Roman" panose="02020603050405020304" pitchFamily="18" charset="0"/>
              </a:rPr>
              <a:t>UNIT 5</a:t>
            </a:r>
            <a:endParaRPr lang="en-US" sz="2500" b="1" dirty="0">
              <a:solidFill>
                <a:schemeClr val="tx1"/>
              </a:solidFill>
              <a:latin typeface="Times New Roman" panose="02020603050405020304" pitchFamily="18" charset="0"/>
              <a:cs typeface="Times New Roman" panose="02020603050405020304" pitchFamily="18" charset="0"/>
            </a:endParaRPr>
          </a:p>
        </p:txBody>
      </p:sp>
      <p:sp>
        <p:nvSpPr>
          <p:cNvPr id="9" name="Date Placeholder 8"/>
          <p:cNvSpPr>
            <a:spLocks noGrp="1"/>
          </p:cNvSpPr>
          <p:nvPr>
            <p:ph type="dt" sz="half" idx="10"/>
          </p:nvPr>
        </p:nvSpPr>
        <p:spPr>
          <a:xfrm>
            <a:off x="381000" y="6492875"/>
            <a:ext cx="2133600" cy="365125"/>
          </a:xfrm>
        </p:spPr>
        <p:txBody>
          <a:bodyPr/>
          <a:lstStyle/>
          <a:p>
            <a:fld id="{2E6BBD54-662E-7B4A-9B6F-37B7352A2BFB}" type="datetime1">
              <a:rPr lang="en-IN" smtClean="0"/>
              <a:t>15/01/25</a:t>
            </a:fld>
            <a:endParaRPr lang="en-US" dirty="0"/>
          </a:p>
        </p:txBody>
      </p:sp>
      <p:sp>
        <p:nvSpPr>
          <p:cNvPr id="13" name="Footer Placeholder 12"/>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
        <p:nvSpPr>
          <p:cNvPr id="6" name="Subtitle 2"/>
          <p:cNvSpPr txBox="1">
            <a:spLocks/>
          </p:cNvSpPr>
          <p:nvPr/>
        </p:nvSpPr>
        <p:spPr>
          <a:xfrm>
            <a:off x="5791200" y="3962400"/>
            <a:ext cx="3048000" cy="1752600"/>
          </a:xfrm>
          <a:prstGeom prst="rect">
            <a:avLst/>
          </a:prstGeom>
          <a:ln>
            <a:solidFill>
              <a:srgbClr val="C52F3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Mr. </a:t>
            </a:r>
            <a:r>
              <a:rPr lang="en-US" sz="2400" noProof="0" dirty="0" err="1">
                <a:solidFill>
                  <a:schemeClr val="tx1"/>
                </a:solidFill>
                <a:latin typeface="Times New Roman" panose="02020603050405020304" pitchFamily="18" charset="0"/>
                <a:cs typeface="Times New Roman" panose="02020603050405020304" pitchFamily="18" charset="0"/>
              </a:rPr>
              <a:t>Yaduvir</a:t>
            </a:r>
            <a:r>
              <a:rPr lang="en-US" sz="2400" dirty="0">
                <a:solidFill>
                  <a:schemeClr val="tx1"/>
                </a:solidFill>
                <a:latin typeface="Times New Roman" panose="02020603050405020304" pitchFamily="18" charset="0"/>
                <a:cs typeface="Times New Roman" panose="02020603050405020304" pitchFamily="18" charset="0"/>
              </a:rPr>
              <a:t> Singh</a:t>
            </a:r>
            <a:r>
              <a:rPr kumimoji="0" lang="en-US" sz="24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a:t>
            </a:r>
            <a:r>
              <a:rPr kumimoji="0" lang="en-US" sz="24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Assistant Professor</a:t>
            </a:r>
            <a:r>
              <a:rPr kumimoji="0" lang="en-US" sz="24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400" noProof="0" dirty="0" err="1">
                <a:solidFill>
                  <a:schemeClr val="tx1"/>
                </a:solidFill>
                <a:latin typeface="Times New Roman" panose="02020603050405020304" pitchFamily="18" charset="0"/>
                <a:cs typeface="Times New Roman" panose="02020603050405020304" pitchFamily="18" charset="0"/>
              </a:rPr>
              <a:t>B.Tech</a:t>
            </a:r>
            <a:r>
              <a:rPr lang="en-US" sz="2400" noProof="0" dirty="0">
                <a:solidFill>
                  <a:schemeClr val="tx1"/>
                </a:solidFill>
                <a:latin typeface="Times New Roman" panose="02020603050405020304" pitchFamily="18" charset="0"/>
                <a:cs typeface="Times New Roman" panose="02020603050405020304" pitchFamily="18" charset="0"/>
              </a:rPr>
              <a:t> AI</a:t>
            </a:r>
            <a:endParaRPr kumimoji="0" lang="en-US" sz="24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pic>
        <p:nvPicPr>
          <p:cNvPr id="11" name="Picture 4" descr="C:\Users\Manks\Downloads\speak.png"/>
          <p:cNvPicPr>
            <a:picLocks noChangeAspect="1" noChangeArrowheads="1"/>
          </p:cNvPicPr>
          <p:nvPr/>
        </p:nvPicPr>
        <p:blipFill>
          <a:blip r:embed="rId4" cstate="print"/>
          <a:srcRect/>
          <a:stretch>
            <a:fillRect/>
          </a:stretch>
        </p:blipFill>
        <p:spPr bwMode="auto">
          <a:xfrm>
            <a:off x="6477000" y="2590800"/>
            <a:ext cx="1524000" cy="1524000"/>
          </a:xfrm>
          <a:prstGeom prst="rect">
            <a:avLst/>
          </a:prstGeom>
          <a:noFill/>
        </p:spPr>
      </p:pic>
      <p:sp>
        <p:nvSpPr>
          <p:cNvPr id="12" name="Subtitle 2"/>
          <p:cNvSpPr txBox="1">
            <a:spLocks/>
          </p:cNvSpPr>
          <p:nvPr/>
        </p:nvSpPr>
        <p:spPr>
          <a:xfrm>
            <a:off x="152400" y="2971800"/>
            <a:ext cx="2057400" cy="533400"/>
          </a:xfrm>
          <a:prstGeom prst="rect">
            <a:avLst/>
          </a:prstGeom>
          <a:ln>
            <a:solidFill>
              <a:srgbClr val="C52F3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Unit:</a:t>
            </a:r>
            <a:r>
              <a:rPr kumimoji="0" lang="en-US" sz="25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a:t>
            </a:r>
            <a:r>
              <a:rPr lang="en-US" sz="2500" noProof="0" dirty="0">
                <a:solidFill>
                  <a:schemeClr val="tx1"/>
                </a:solidFill>
                <a:latin typeface="Times New Roman" panose="02020603050405020304" pitchFamily="18" charset="0"/>
                <a:cs typeface="Times New Roman" panose="02020603050405020304" pitchFamily="18" charset="0"/>
              </a:rPr>
              <a:t>5</a:t>
            </a:r>
            <a:endParaRPr kumimoji="0" lang="en-US" sz="25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
        <p:nvSpPr>
          <p:cNvPr id="14" name="Subtitle 2"/>
          <p:cNvSpPr txBox="1">
            <a:spLocks/>
          </p:cNvSpPr>
          <p:nvPr/>
        </p:nvSpPr>
        <p:spPr>
          <a:xfrm>
            <a:off x="152400" y="3863975"/>
            <a:ext cx="4191000" cy="838200"/>
          </a:xfrm>
          <a:prstGeom prst="rect">
            <a:avLst/>
          </a:prstGeom>
          <a:ln>
            <a:solidFill>
              <a:srgbClr val="C52F3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85000" lnSpcReduction="10000"/>
          </a:bodyPr>
          <a:lstStyle/>
          <a:p>
            <a:pPr algn="ctr"/>
            <a:r>
              <a:rPr lang="en-US" sz="2000" b="1" dirty="0">
                <a:solidFill>
                  <a:schemeClr val="tx1"/>
                </a:solidFill>
                <a:latin typeface="Times New Roman" panose="02020603050405020304" pitchFamily="18" charset="0"/>
                <a:cs typeface="Times New Roman" panose="02020603050405020304" pitchFamily="18" charset="0"/>
              </a:rPr>
              <a:t>BLOCKCHAIN TECHNOLOGY AND </a:t>
            </a:r>
          </a:p>
          <a:p>
            <a:pPr algn="ctr"/>
            <a:r>
              <a:rPr lang="en-US" sz="2000" b="1" dirty="0">
                <a:solidFill>
                  <a:schemeClr val="tx1"/>
                </a:solidFill>
                <a:latin typeface="Times New Roman" panose="02020603050405020304" pitchFamily="18" charset="0"/>
                <a:cs typeface="Times New Roman" panose="02020603050405020304" pitchFamily="18" charset="0"/>
              </a:rPr>
              <a:t>APPLICATION DEVELOPMENT </a:t>
            </a:r>
            <a:r>
              <a:rPr lang="en-US" sz="2000"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ACSAI0601</a:t>
            </a:r>
            <a:r>
              <a:rPr lang="en-US" sz="2000" b="1" dirty="0">
                <a:latin typeface="Times New Roman" panose="02020603050405020304" pitchFamily="18" charset="0"/>
                <a:cs typeface="Times New Roman" panose="02020603050405020304" pitchFamily="18" charset="0"/>
              </a:rPr>
              <a:t>)</a:t>
            </a:r>
          </a:p>
        </p:txBody>
      </p:sp>
      <p:sp>
        <p:nvSpPr>
          <p:cNvPr id="15" name="Subtitle 2"/>
          <p:cNvSpPr txBox="1">
            <a:spLocks/>
          </p:cNvSpPr>
          <p:nvPr/>
        </p:nvSpPr>
        <p:spPr>
          <a:xfrm>
            <a:off x="152400" y="4876800"/>
            <a:ext cx="4191000" cy="838200"/>
          </a:xfrm>
          <a:prstGeom prst="rect">
            <a:avLst/>
          </a:prstGeom>
          <a:ln>
            <a:solidFill>
              <a:srgbClr val="C52F3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Course</a:t>
            </a:r>
            <a:r>
              <a:rPr kumimoji="0" lang="en-US" sz="20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Details</a:t>
            </a:r>
            <a:br>
              <a:rPr kumimoji="0" lang="en-US" sz="20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br>
            <a:r>
              <a:rPr kumimoji="0" lang="en-US" sz="20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(B Tech 6</a:t>
            </a:r>
            <a:r>
              <a:rPr kumimoji="0" lang="en-US" sz="2000" b="0" i="0" u="none" strike="noStrike" kern="1200" cap="none" spc="0" normalizeH="0" baseline="30000" noProof="0" dirty="0">
                <a:ln>
                  <a:noFill/>
                </a:ln>
                <a:solidFill>
                  <a:schemeClr val="tx1"/>
                </a:solidFill>
                <a:effectLst/>
                <a:uLnTx/>
                <a:uFillTx/>
                <a:latin typeface="Times New Roman" panose="02020603050405020304" pitchFamily="18" charset="0"/>
                <a:cs typeface="Times New Roman" panose="02020603050405020304" pitchFamily="18" charset="0"/>
              </a:rPr>
              <a:t>th</a:t>
            </a:r>
            <a:r>
              <a:rPr kumimoji="0" lang="en-US" sz="20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a:t>
            </a:r>
            <a:r>
              <a:rPr lang="en-US" sz="2000" dirty="0">
                <a:solidFill>
                  <a:schemeClr val="tx1"/>
                </a:solidFill>
                <a:latin typeface="Times New Roman" panose="02020603050405020304" pitchFamily="18" charset="0"/>
                <a:cs typeface="Times New Roman" panose="02020603050405020304" pitchFamily="18" charset="0"/>
              </a:rPr>
              <a:t> </a:t>
            </a:r>
            <a:r>
              <a:rPr kumimoji="0" lang="en-US" sz="2000" b="0" i="0" u="none" strike="noStrike" kern="1200" cap="none" spc="0" normalizeH="0" noProof="0" dirty="0" err="1">
                <a:ln>
                  <a:noFill/>
                </a:ln>
                <a:solidFill>
                  <a:schemeClr val="tx1"/>
                </a:solidFill>
                <a:effectLst/>
                <a:uLnTx/>
                <a:uFillTx/>
                <a:latin typeface="Times New Roman" panose="02020603050405020304" pitchFamily="18" charset="0"/>
                <a:cs typeface="Times New Roman" panose="02020603050405020304" pitchFamily="18" charset="0"/>
              </a:rPr>
              <a:t>Sem</a:t>
            </a:r>
            <a:r>
              <a:rPr kumimoji="0" lang="en-US" sz="20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a:t>
            </a:r>
            <a:endPar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13E8FDC-28E8-16EE-AC9A-F9C66AB4856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29400" y="2635696"/>
            <a:ext cx="1219200" cy="12641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bg/>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circle(in)">
                                      <p:cBhvr>
                                        <p:cTn id="24" dur="20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heel(1)">
                                      <p:cBhvr>
                                        <p:cTn id="29" dur="20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21" presetClass="entr" presetSubtype="1"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heel(1)">
                                      <p:cBhvr>
                                        <p:cTn id="34" dur="20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heel(1)">
                                      <p:cBhvr>
                                        <p:cTn id="39" dur="2000"/>
                                        <p:tgtEl>
                                          <p:spTgt spid="6"/>
                                        </p:tgtEl>
                                      </p:cBhvr>
                                    </p:animEffect>
                                  </p:childTnLst>
                                </p:cTn>
                              </p:par>
                            </p:childTnLst>
                          </p:cTn>
                        </p:par>
                      </p:childTnLst>
                    </p:cTn>
                  </p:par>
                  <p:par>
                    <p:cTn id="40" fill="hold">
                      <p:stCondLst>
                        <p:cond delay="indefinite"/>
                      </p:stCondLst>
                      <p:childTnLst>
                        <p:par>
                          <p:cTn id="41" fill="hold">
                            <p:stCondLst>
                              <p:cond delay="0"/>
                            </p:stCondLst>
                            <p:childTnLst>
                              <p:par>
                                <p:cTn id="42" presetID="3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p:cTn id="44" dur="1000" fill="hold"/>
                                        <p:tgtEl>
                                          <p:spTgt spid="4"/>
                                        </p:tgtEl>
                                        <p:attrNameLst>
                                          <p:attrName>ppt_w</p:attrName>
                                        </p:attrNameLst>
                                      </p:cBhvr>
                                      <p:tavLst>
                                        <p:tav tm="0">
                                          <p:val>
                                            <p:fltVal val="0"/>
                                          </p:val>
                                        </p:tav>
                                        <p:tav tm="100000">
                                          <p:val>
                                            <p:strVal val="#ppt_w"/>
                                          </p:val>
                                        </p:tav>
                                      </p:tavLst>
                                    </p:anim>
                                    <p:anim calcmode="lin" valueType="num">
                                      <p:cBhvr>
                                        <p:cTn id="45" dur="1000" fill="hold"/>
                                        <p:tgtEl>
                                          <p:spTgt spid="4"/>
                                        </p:tgtEl>
                                        <p:attrNameLst>
                                          <p:attrName>ppt_h</p:attrName>
                                        </p:attrNameLst>
                                      </p:cBhvr>
                                      <p:tavLst>
                                        <p:tav tm="0">
                                          <p:val>
                                            <p:fltVal val="0"/>
                                          </p:val>
                                        </p:tav>
                                        <p:tav tm="100000">
                                          <p:val>
                                            <p:strVal val="#ppt_h"/>
                                          </p:val>
                                        </p:tav>
                                      </p:tavLst>
                                    </p:anim>
                                    <p:anim calcmode="lin" valueType="num">
                                      <p:cBhvr>
                                        <p:cTn id="46" dur="1000" fill="hold"/>
                                        <p:tgtEl>
                                          <p:spTgt spid="4"/>
                                        </p:tgtEl>
                                        <p:attrNameLst>
                                          <p:attrName>style.rotation</p:attrName>
                                        </p:attrNameLst>
                                      </p:cBhvr>
                                      <p:tavLst>
                                        <p:tav tm="0">
                                          <p:val>
                                            <p:fltVal val="90"/>
                                          </p:val>
                                        </p:tav>
                                        <p:tav tm="100000">
                                          <p:val>
                                            <p:fltVal val="0"/>
                                          </p:val>
                                        </p:tav>
                                      </p:tavLst>
                                    </p:anim>
                                    <p:animEffect transition="in" filter="fade">
                                      <p:cBhvr>
                                        <p:cTn id="4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P spid="6" grpId="0" animBg="1"/>
      <p:bldP spid="12" grpId="0" animBg="1"/>
      <p:bldP spid="14" grpId="0" animBg="1"/>
      <p:bldP spid="1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extLst>
              <p:ext uri="{D42A27DB-BD31-4B8C-83A1-F6EECF244321}">
                <p14:modId xmlns:p14="http://schemas.microsoft.com/office/powerpoint/2010/main" val="3731360437"/>
              </p:ext>
            </p:extLst>
          </p:nvPr>
        </p:nvGraphicFramePr>
        <p:xfrm>
          <a:off x="723904" y="1776983"/>
          <a:ext cx="7962897" cy="2414015"/>
        </p:xfrm>
        <a:graphic>
          <a:graphicData uri="http://schemas.openxmlformats.org/drawingml/2006/table">
            <a:tbl>
              <a:tblPr firstRow="1" firstCol="1" bandRow="1">
                <a:tableStyleId>{21E4AEA4-8DFA-4A89-87EB-49C32662AFE0}</a:tableStyleId>
              </a:tblPr>
              <a:tblGrid>
                <a:gridCol w="1180535">
                  <a:extLst>
                    <a:ext uri="{9D8B030D-6E8A-4147-A177-3AD203B41FA5}">
                      <a16:colId xmlns:a16="http://schemas.microsoft.com/office/drawing/2014/main" val="20000"/>
                    </a:ext>
                  </a:extLst>
                </a:gridCol>
                <a:gridCol w="557556">
                  <a:extLst>
                    <a:ext uri="{9D8B030D-6E8A-4147-A177-3AD203B41FA5}">
                      <a16:colId xmlns:a16="http://schemas.microsoft.com/office/drawing/2014/main" val="20001"/>
                    </a:ext>
                  </a:extLst>
                </a:gridCol>
                <a:gridCol w="586005">
                  <a:extLst>
                    <a:ext uri="{9D8B030D-6E8A-4147-A177-3AD203B41FA5}">
                      <a16:colId xmlns:a16="http://schemas.microsoft.com/office/drawing/2014/main" val="20002"/>
                    </a:ext>
                  </a:extLst>
                </a:gridCol>
                <a:gridCol w="399325">
                  <a:extLst>
                    <a:ext uri="{9D8B030D-6E8A-4147-A177-3AD203B41FA5}">
                      <a16:colId xmlns:a16="http://schemas.microsoft.com/office/drawing/2014/main" val="20003"/>
                    </a:ext>
                  </a:extLst>
                </a:gridCol>
                <a:gridCol w="548371">
                  <a:extLst>
                    <a:ext uri="{9D8B030D-6E8A-4147-A177-3AD203B41FA5}">
                      <a16:colId xmlns:a16="http://schemas.microsoft.com/office/drawing/2014/main" val="20004"/>
                    </a:ext>
                  </a:extLst>
                </a:gridCol>
                <a:gridCol w="548371">
                  <a:extLst>
                    <a:ext uri="{9D8B030D-6E8A-4147-A177-3AD203B41FA5}">
                      <a16:colId xmlns:a16="http://schemas.microsoft.com/office/drawing/2014/main" val="20005"/>
                    </a:ext>
                  </a:extLst>
                </a:gridCol>
                <a:gridCol w="548371">
                  <a:extLst>
                    <a:ext uri="{9D8B030D-6E8A-4147-A177-3AD203B41FA5}">
                      <a16:colId xmlns:a16="http://schemas.microsoft.com/office/drawing/2014/main" val="20006"/>
                    </a:ext>
                  </a:extLst>
                </a:gridCol>
                <a:gridCol w="548371">
                  <a:extLst>
                    <a:ext uri="{9D8B030D-6E8A-4147-A177-3AD203B41FA5}">
                      <a16:colId xmlns:a16="http://schemas.microsoft.com/office/drawing/2014/main" val="20007"/>
                    </a:ext>
                  </a:extLst>
                </a:gridCol>
                <a:gridCol w="548371">
                  <a:extLst>
                    <a:ext uri="{9D8B030D-6E8A-4147-A177-3AD203B41FA5}">
                      <a16:colId xmlns:a16="http://schemas.microsoft.com/office/drawing/2014/main" val="20008"/>
                    </a:ext>
                  </a:extLst>
                </a:gridCol>
                <a:gridCol w="548371">
                  <a:extLst>
                    <a:ext uri="{9D8B030D-6E8A-4147-A177-3AD203B41FA5}">
                      <a16:colId xmlns:a16="http://schemas.microsoft.com/office/drawing/2014/main" val="20009"/>
                    </a:ext>
                  </a:extLst>
                </a:gridCol>
                <a:gridCol w="649750">
                  <a:extLst>
                    <a:ext uri="{9D8B030D-6E8A-4147-A177-3AD203B41FA5}">
                      <a16:colId xmlns:a16="http://schemas.microsoft.com/office/drawing/2014/main" val="20010"/>
                    </a:ext>
                  </a:extLst>
                </a:gridCol>
                <a:gridCol w="649750">
                  <a:extLst>
                    <a:ext uri="{9D8B030D-6E8A-4147-A177-3AD203B41FA5}">
                      <a16:colId xmlns:a16="http://schemas.microsoft.com/office/drawing/2014/main" val="20011"/>
                    </a:ext>
                  </a:extLst>
                </a:gridCol>
                <a:gridCol w="649750">
                  <a:extLst>
                    <a:ext uri="{9D8B030D-6E8A-4147-A177-3AD203B41FA5}">
                      <a16:colId xmlns:a16="http://schemas.microsoft.com/office/drawing/2014/main" val="20012"/>
                    </a:ext>
                  </a:extLst>
                </a:gridCol>
              </a:tblGrid>
              <a:tr h="593461">
                <a:tc>
                  <a:txBody>
                    <a:bodyPr/>
                    <a:lstStyle/>
                    <a:p>
                      <a:pPr marL="0" marR="0" algn="just">
                        <a:lnSpc>
                          <a:spcPct val="115000"/>
                        </a:lnSpc>
                        <a:spcBef>
                          <a:spcPts val="0"/>
                        </a:spcBef>
                        <a:spcAft>
                          <a:spcPts val="0"/>
                        </a:spcAft>
                      </a:pPr>
                      <a:r>
                        <a:rPr lang="en-US" sz="1400" dirty="0">
                          <a:effectLst/>
                        </a:rPr>
                        <a:t> </a:t>
                      </a:r>
                      <a:endParaRPr lang="en-US" sz="1400" dirty="0">
                        <a:effectLst/>
                        <a:latin typeface="Calibri"/>
                        <a:ea typeface="Calibri"/>
                        <a:cs typeface="Times New Roman"/>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PO3</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PO4</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PO5</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PO6</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PO7</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PO8</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PO9</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PO10</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PO11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tc>
                  <a:txBody>
                    <a:bodyPr/>
                    <a:lstStyle/>
                    <a:p>
                      <a:pPr marL="0" marR="0" algn="just">
                        <a:lnSpc>
                          <a:spcPct val="115000"/>
                        </a:lnSpc>
                        <a:spcBef>
                          <a:spcPts val="0"/>
                        </a:spcBef>
                        <a:spcAft>
                          <a:spcPts val="0"/>
                        </a:spcAft>
                      </a:pPr>
                      <a:r>
                        <a:rPr lang="en-US" sz="1400" dirty="0">
                          <a:effectLst/>
                        </a:rPr>
                        <a:t>PO12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solidFill>
                      <a:srgbClr val="F4374A"/>
                    </a:solidFill>
                  </a:tcPr>
                </a:tc>
                <a:extLst>
                  <a:ext uri="{0D108BD9-81ED-4DB2-BD59-A6C34878D82A}">
                    <a16:rowId xmlns:a16="http://schemas.microsoft.com/office/drawing/2014/main" val="10000"/>
                  </a:ext>
                </a:extLst>
              </a:tr>
              <a:tr h="336904">
                <a:tc>
                  <a:txBody>
                    <a:bodyPr/>
                    <a:lstStyle/>
                    <a:p>
                      <a:pPr marL="0" marR="0">
                        <a:lnSpc>
                          <a:spcPct val="115000"/>
                        </a:lnSpc>
                        <a:spcBef>
                          <a:spcPts val="0"/>
                        </a:spcBef>
                        <a:spcAft>
                          <a:spcPts val="0"/>
                        </a:spcAft>
                      </a:pPr>
                      <a:r>
                        <a:rPr kumimoji="0" lang="en-US" sz="1400" b="1" u="none" strike="noStrike" kern="1200" cap="none" spc="0" normalizeH="0" baseline="0" noProof="0" dirty="0">
                          <a:ln>
                            <a:noFill/>
                          </a:ln>
                          <a:solidFill>
                            <a:prstClr val="black"/>
                          </a:solidFill>
                          <a:effectLst/>
                          <a:uLnTx/>
                          <a:uFillTx/>
                        </a:rPr>
                        <a:t>ACSAI0601</a:t>
                      </a:r>
                      <a:endParaRPr lang="en-US" sz="1400" b="1" dirty="0">
                        <a:effectLst/>
                        <a:latin typeface="Calibri"/>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b="1" dirty="0">
                          <a:effectLst/>
                        </a:rPr>
                        <a:t>2</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2</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3</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3</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2</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2</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2</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1</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b="1" dirty="0">
                          <a:effectLst/>
                        </a:rPr>
                        <a:t>3</a:t>
                      </a:r>
                      <a:endParaRPr lang="en-US" sz="1400" b="1" dirty="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1"/>
                  </a:ext>
                </a:extLst>
              </a:tr>
              <a:tr h="296730">
                <a:tc>
                  <a:txBody>
                    <a:bodyPr/>
                    <a:lstStyle/>
                    <a:p>
                      <a:pPr marL="0" marR="0">
                        <a:lnSpc>
                          <a:spcPct val="115000"/>
                        </a:lnSpc>
                        <a:spcBef>
                          <a:spcPts val="0"/>
                        </a:spcBef>
                        <a:spcAft>
                          <a:spcPts val="0"/>
                        </a:spcAft>
                      </a:pPr>
                      <a:r>
                        <a:rPr kumimoji="0" lang="en-US" sz="1400" b="1" u="none" strike="noStrike" kern="1200" cap="none" spc="0" normalizeH="0" baseline="0" noProof="0" dirty="0">
                          <a:ln>
                            <a:noFill/>
                          </a:ln>
                          <a:solidFill>
                            <a:prstClr val="black"/>
                          </a:solidFill>
                          <a:effectLst/>
                          <a:uLnTx/>
                          <a:uFillTx/>
                        </a:rPr>
                        <a:t>ACSAI0601</a:t>
                      </a:r>
                      <a:endParaRPr lang="en-US" sz="1400" b="1" dirty="0">
                        <a:effectLst/>
                        <a:latin typeface="+mn-lt"/>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dirty="0">
                          <a:effectLst/>
                        </a:rPr>
                        <a:t>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3</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3</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2"/>
                  </a:ext>
                </a:extLst>
              </a:tr>
              <a:tr h="296730">
                <a:tc>
                  <a:txBody>
                    <a:bodyPr/>
                    <a:lstStyle/>
                    <a:p>
                      <a:pPr marL="0" marR="0">
                        <a:lnSpc>
                          <a:spcPct val="115000"/>
                        </a:lnSpc>
                        <a:spcBef>
                          <a:spcPts val="0"/>
                        </a:spcBef>
                        <a:spcAft>
                          <a:spcPts val="0"/>
                        </a:spcAft>
                      </a:pPr>
                      <a:r>
                        <a:rPr kumimoji="0" lang="en-US" sz="1400" b="1" u="none" strike="noStrike" kern="1200" cap="none" spc="0" normalizeH="0" baseline="0" noProof="0" dirty="0">
                          <a:ln>
                            <a:noFill/>
                          </a:ln>
                          <a:solidFill>
                            <a:prstClr val="black"/>
                          </a:solidFill>
                          <a:effectLst/>
                          <a:uLnTx/>
                          <a:uFillTx/>
                        </a:rPr>
                        <a:t>ACSAI0601</a:t>
                      </a:r>
                      <a:endParaRPr lang="en-US" sz="1400" b="1" dirty="0">
                        <a:effectLst/>
                        <a:latin typeface="+mn-lt"/>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3</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3</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3"/>
                  </a:ext>
                </a:extLst>
              </a:tr>
              <a:tr h="296730">
                <a:tc>
                  <a:txBody>
                    <a:bodyPr/>
                    <a:lstStyle/>
                    <a:p>
                      <a:pPr marL="0" marR="0">
                        <a:lnSpc>
                          <a:spcPct val="115000"/>
                        </a:lnSpc>
                        <a:spcBef>
                          <a:spcPts val="0"/>
                        </a:spcBef>
                        <a:spcAft>
                          <a:spcPts val="0"/>
                        </a:spcAft>
                      </a:pPr>
                      <a:r>
                        <a:rPr kumimoji="0" lang="en-US" sz="1400" b="1" u="none" strike="noStrike" kern="1200" cap="none" spc="0" normalizeH="0" baseline="0" noProof="0" dirty="0">
                          <a:ln>
                            <a:noFill/>
                          </a:ln>
                          <a:solidFill>
                            <a:prstClr val="black"/>
                          </a:solidFill>
                          <a:effectLst/>
                          <a:uLnTx/>
                          <a:uFillTx/>
                        </a:rPr>
                        <a:t>ACSAI0601</a:t>
                      </a:r>
                      <a:endParaRPr lang="en-US" sz="1400" b="1" dirty="0">
                        <a:effectLst/>
                        <a:latin typeface="+mn-lt"/>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3</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3</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4"/>
                  </a:ext>
                </a:extLst>
              </a:tr>
              <a:tr h="296730">
                <a:tc>
                  <a:txBody>
                    <a:bodyPr/>
                    <a:lstStyle/>
                    <a:p>
                      <a:pPr marL="0" marR="0">
                        <a:lnSpc>
                          <a:spcPct val="115000"/>
                        </a:lnSpc>
                        <a:spcBef>
                          <a:spcPts val="0"/>
                        </a:spcBef>
                        <a:spcAft>
                          <a:spcPts val="0"/>
                        </a:spcAft>
                      </a:pPr>
                      <a:r>
                        <a:rPr kumimoji="0" lang="en-US" sz="1400" b="1" u="none" strike="noStrike" kern="1200" cap="none" spc="0" normalizeH="0" baseline="0" noProof="0" dirty="0">
                          <a:ln>
                            <a:noFill/>
                          </a:ln>
                          <a:solidFill>
                            <a:prstClr val="black"/>
                          </a:solidFill>
                          <a:effectLst/>
                          <a:uLnTx/>
                          <a:uFillTx/>
                        </a:rPr>
                        <a:t>ACSAI0601</a:t>
                      </a:r>
                      <a:endParaRPr lang="en-US" sz="1400" b="1" dirty="0">
                        <a:effectLst/>
                        <a:latin typeface="+mn-lt"/>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dirty="0">
                          <a:effectLst/>
                        </a:rPr>
                        <a:t>3</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1</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5"/>
                  </a:ext>
                </a:extLst>
              </a:tr>
              <a:tr h="296730">
                <a:tc>
                  <a:txBody>
                    <a:bodyPr/>
                    <a:lstStyle/>
                    <a:p>
                      <a:pPr marL="0" marR="0">
                        <a:lnSpc>
                          <a:spcPct val="115000"/>
                        </a:lnSpc>
                        <a:spcBef>
                          <a:spcPts val="0"/>
                        </a:spcBef>
                        <a:spcAft>
                          <a:spcPts val="0"/>
                        </a:spcAft>
                      </a:pPr>
                      <a:r>
                        <a:rPr lang="en-US" sz="1400" kern="1200" dirty="0">
                          <a:effectLst/>
                        </a:rPr>
                        <a:t>Average</a:t>
                      </a:r>
                      <a:endParaRPr lang="en-US" sz="1400" dirty="0">
                        <a:effectLst/>
                        <a:latin typeface="Calibri"/>
                        <a:ea typeface="Times New Roman"/>
                        <a:cs typeface="Times New Roman"/>
                      </a:endParaRPr>
                    </a:p>
                  </a:txBody>
                  <a:tcPr marL="68580" marR="68580" marT="0" marB="0" anchor="ctr">
                    <a:solidFill>
                      <a:srgbClr val="F4374A"/>
                    </a:solidFill>
                  </a:tcPr>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2.2</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2.4</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a:effectLst/>
                        </a:rPr>
                        <a:t>2.6</a:t>
                      </a:r>
                      <a:endParaRPr lang="en-US" sz="140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1.4</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1.6</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1.2</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tc>
                  <a:txBody>
                    <a:bodyPr/>
                    <a:lstStyle/>
                    <a:p>
                      <a:pPr marL="0" marR="0">
                        <a:lnSpc>
                          <a:spcPct val="115000"/>
                        </a:lnSpc>
                        <a:spcBef>
                          <a:spcPts val="0"/>
                        </a:spcBef>
                        <a:spcAft>
                          <a:spcPts val="1000"/>
                        </a:spcAft>
                      </a:pPr>
                      <a:r>
                        <a:rPr lang="en-US" sz="1400" dirty="0">
                          <a:effectLst/>
                        </a:rPr>
                        <a:t>2.6</a:t>
                      </a:r>
                      <a:endParaRPr lang="en-US" sz="1400" dirty="0">
                        <a:effectLst/>
                        <a:latin typeface="Times New Roman" panose="02020603050405020304" pitchFamily="18" charset="0"/>
                        <a:ea typeface="Calibri"/>
                        <a:cs typeface="Times New Roman" panose="02020603050405020304" pitchFamily="18" charset="0"/>
                      </a:endParaRPr>
                    </a:p>
                  </a:txBody>
                  <a:tcPr marL="68580" marR="68580" marT="0" marB="0" anchor="b"/>
                </a:tc>
                <a:extLst>
                  <a:ext uri="{0D108BD9-81ED-4DB2-BD59-A6C34878D82A}">
                    <a16:rowId xmlns:a16="http://schemas.microsoft.com/office/drawing/2014/main" val="10006"/>
                  </a:ext>
                </a:extLst>
              </a:tr>
            </a:tbl>
          </a:graphicData>
        </a:graphic>
      </p:graphicFrame>
      <p:sp>
        <p:nvSpPr>
          <p:cNvPr id="4" name="Date Placeholder 3"/>
          <p:cNvSpPr>
            <a:spLocks noGrp="1"/>
          </p:cNvSpPr>
          <p:nvPr>
            <p:ph type="dt" sz="half" idx="10"/>
          </p:nvPr>
        </p:nvSpPr>
        <p:spPr/>
        <p:txBody>
          <a:bodyPr/>
          <a:lstStyle/>
          <a:p>
            <a:fld id="{D7342F62-70DA-2B49-9A2D-C8E05AAAE57D}" type="datetime1">
              <a:rPr lang="en-IN" smtClean="0"/>
              <a:t>15/01/25</a:t>
            </a:fld>
            <a:endParaRPr lang="en-US"/>
          </a:p>
        </p:txBody>
      </p:sp>
      <p:sp>
        <p:nvSpPr>
          <p:cNvPr id="7" name="Title 1"/>
          <p:cNvSpPr txBox="1">
            <a:spLocks/>
          </p:cNvSpPr>
          <p:nvPr/>
        </p:nvSpPr>
        <p:spPr>
          <a:xfrm>
            <a:off x="1371600" y="0"/>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mn-lt"/>
                <a:ea typeface="+mn-ea"/>
                <a:cs typeface="+mn-cs"/>
              </a:rPr>
              <a:t>CO-PO and PSO Mapping</a:t>
            </a:r>
          </a:p>
        </p:txBody>
      </p:sp>
      <p:sp>
        <p:nvSpPr>
          <p:cNvPr id="9" name="Rectangle 8"/>
          <p:cNvSpPr/>
          <p:nvPr/>
        </p:nvSpPr>
        <p:spPr>
          <a:xfrm>
            <a:off x="457200" y="990600"/>
            <a:ext cx="8229600" cy="769441"/>
          </a:xfrm>
          <a:prstGeom prst="rect">
            <a:avLst/>
          </a:prstGeom>
        </p:spPr>
        <p:txBody>
          <a:bodyPr wrap="square">
            <a:spAutoFit/>
          </a:bodyPr>
          <a:lstStyle/>
          <a:p>
            <a:pPr algn="ctr"/>
            <a:r>
              <a:rPr lang="en-US" sz="2200" b="1" dirty="0">
                <a:latin typeface="Times New Roman" panose="02020603050405020304" pitchFamily="18" charset="0"/>
                <a:cs typeface="Times New Roman" panose="02020603050405020304" pitchFamily="18" charset="0"/>
              </a:rPr>
              <a:t>CO-PO correlation matrix of  Block Chain and Application Development(ACSAI0601)</a:t>
            </a:r>
            <a:endParaRPr lang="en-US" sz="2200" dirty="0">
              <a:latin typeface="Times New Roman" panose="02020603050405020304" pitchFamily="18" charset="0"/>
              <a:cs typeface="Times New Roman" panose="02020603050405020304" pitchFamily="18" charset="0"/>
            </a:endParaRPr>
          </a:p>
        </p:txBody>
      </p:sp>
      <p:sp>
        <p:nvSpPr>
          <p:cNvPr id="11" name="Rectangle 10"/>
          <p:cNvSpPr/>
          <p:nvPr/>
        </p:nvSpPr>
        <p:spPr>
          <a:xfrm>
            <a:off x="723904" y="4207940"/>
            <a:ext cx="7962896" cy="2123658"/>
          </a:xfrm>
          <a:prstGeom prst="rect">
            <a:avLst/>
          </a:prstGeom>
        </p:spPr>
        <p:txBody>
          <a:bodyPr wrap="square">
            <a:spAutoFit/>
          </a:bodyPr>
          <a:lstStyle/>
          <a:p>
            <a:endParaRPr lang="en-US" sz="2200" b="1" dirty="0"/>
          </a:p>
          <a:p>
            <a:endParaRPr lang="en-US" sz="2200" b="1" dirty="0"/>
          </a:p>
          <a:p>
            <a:endParaRPr lang="en-US" sz="2200" b="1" dirty="0"/>
          </a:p>
          <a:p>
            <a:endParaRPr lang="en-US" sz="2200" b="1" dirty="0"/>
          </a:p>
          <a:p>
            <a:endParaRPr lang="en-US" sz="2200" b="1" dirty="0"/>
          </a:p>
          <a:p>
            <a:r>
              <a:rPr lang="en-US" sz="2200" b="1" dirty="0"/>
              <a:t>Mapping of Program Specific Outcomes and Course Outcomes</a:t>
            </a:r>
            <a:r>
              <a:rPr lang="en-US" sz="2200" dirty="0"/>
              <a:t>:</a:t>
            </a:r>
          </a:p>
        </p:txBody>
      </p:sp>
      <p:sp>
        <p:nvSpPr>
          <p:cNvPr id="3" name="Footer Placeholder 12">
            <a:extLst>
              <a:ext uri="{FF2B5EF4-FFF2-40B4-BE49-F238E27FC236}">
                <a16:creationId xmlns:a16="http://schemas.microsoft.com/office/drawing/2014/main" id="{623A69EC-5626-C4B2-0005-EA374A79A0F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706425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16" descr="Table&#10;&#10;Description automatically generated">
            <a:extLst>
              <a:ext uri="{FF2B5EF4-FFF2-40B4-BE49-F238E27FC236}">
                <a16:creationId xmlns:a16="http://schemas.microsoft.com/office/drawing/2014/main" id="{659BADEF-A8C0-424B-BD6A-300BAD62AA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0" y="1295400"/>
            <a:ext cx="7239000" cy="4716588"/>
          </a:xfrm>
        </p:spPr>
      </p:pic>
      <p:sp>
        <p:nvSpPr>
          <p:cNvPr id="4" name="Date Placeholder 3"/>
          <p:cNvSpPr>
            <a:spLocks noGrp="1"/>
          </p:cNvSpPr>
          <p:nvPr>
            <p:ph type="dt" sz="half" idx="10"/>
          </p:nvPr>
        </p:nvSpPr>
        <p:spPr/>
        <p:txBody>
          <a:bodyPr/>
          <a:lstStyle/>
          <a:p>
            <a:fld id="{B602A627-3198-9B45-BBEC-A22CEC1CE424}" type="datetime1">
              <a:rPr lang="en-IN" smtClean="0"/>
              <a:t>15/01/25</a:t>
            </a:fld>
            <a:endParaRPr lang="en-US"/>
          </a:p>
        </p:txBody>
      </p:sp>
      <p:sp>
        <p:nvSpPr>
          <p:cNvPr id="9" name="Title 1">
            <a:extLst>
              <a:ext uri="{FF2B5EF4-FFF2-40B4-BE49-F238E27FC236}">
                <a16:creationId xmlns:a16="http://schemas.microsoft.com/office/drawing/2014/main" id="{B66F2184-2D28-484D-8971-8285B1E22362}"/>
              </a:ext>
            </a:extLst>
          </p:cNvPr>
          <p:cNvSpPr txBox="1">
            <a:spLocks/>
          </p:cNvSpPr>
          <p:nvPr/>
        </p:nvSpPr>
        <p:spPr>
          <a:xfrm>
            <a:off x="1371600" y="-28136"/>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algn="ctr">
              <a:lnSpc>
                <a:spcPct val="115000"/>
              </a:lnSpc>
              <a:spcBef>
                <a:spcPts val="0"/>
              </a:spcBef>
              <a:spcAft>
                <a:spcPts val="1000"/>
              </a:spcAft>
            </a:pPr>
            <a:r>
              <a:rPr lang="en-US" sz="1800" b="1" dirty="0">
                <a:effectLst/>
                <a:ea typeface="Calibri" panose="020F0502020204030204" pitchFamily="34" charset="0"/>
                <a:cs typeface="Times New Roman" panose="02020603050405020304" pitchFamily="18" charset="0"/>
              </a:rPr>
              <a:t>End Semester Question Paper Templates (Offline Pattern/Online Pattern)</a:t>
            </a:r>
          </a:p>
        </p:txBody>
      </p:sp>
      <p:sp>
        <p:nvSpPr>
          <p:cNvPr id="10" name="Title 1">
            <a:extLst>
              <a:ext uri="{FF2B5EF4-FFF2-40B4-BE49-F238E27FC236}">
                <a16:creationId xmlns:a16="http://schemas.microsoft.com/office/drawing/2014/main" id="{F059C5BF-1FF1-44F5-A83A-3945181B88CD}"/>
              </a:ext>
            </a:extLst>
          </p:cNvPr>
          <p:cNvSpPr txBox="1">
            <a:spLocks/>
          </p:cNvSpPr>
          <p:nvPr/>
        </p:nvSpPr>
        <p:spPr>
          <a:xfrm>
            <a:off x="1371600" y="-35169"/>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algn="ctr">
              <a:lnSpc>
                <a:spcPct val="115000"/>
              </a:lnSpc>
              <a:spcBef>
                <a:spcPts val="0"/>
              </a:spcBef>
              <a:spcAft>
                <a:spcPts val="1000"/>
              </a:spcAft>
            </a:pPr>
            <a:r>
              <a:rPr lang="en-US" sz="1800" b="1" dirty="0">
                <a:effectLst/>
                <a:ea typeface="Calibri" panose="020F0502020204030204" pitchFamily="34" charset="0"/>
                <a:cs typeface="Times New Roman" panose="02020603050405020304" pitchFamily="18" charset="0"/>
              </a:rPr>
              <a:t>End Semester Question Paper Templates (Offline Pattern/Online Pattern)</a:t>
            </a:r>
          </a:p>
        </p:txBody>
      </p:sp>
      <p:sp>
        <p:nvSpPr>
          <p:cNvPr id="2" name="Footer Placeholder 12">
            <a:extLst>
              <a:ext uri="{FF2B5EF4-FFF2-40B4-BE49-F238E27FC236}">
                <a16:creationId xmlns:a16="http://schemas.microsoft.com/office/drawing/2014/main" id="{41CDA99A-78ED-9E97-C4AC-EE34D4945EBC}"/>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790827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53B3BCF-49BF-0C46-92E1-8B297C576D9F}" type="datetime1">
              <a:rPr lang="en-IN" smtClean="0"/>
              <a:t>15/01/25</a:t>
            </a:fld>
            <a:endParaRPr lang="en-US"/>
          </a:p>
        </p:txBody>
      </p:sp>
      <p:pic>
        <p:nvPicPr>
          <p:cNvPr id="10" name="Content Placeholder 9" descr="Table&#10;&#10;Description automatically generated">
            <a:extLst>
              <a:ext uri="{FF2B5EF4-FFF2-40B4-BE49-F238E27FC236}">
                <a16:creationId xmlns:a16="http://schemas.microsoft.com/office/drawing/2014/main" id="{BDBC70F6-4B54-4FDA-8CFE-71A5BEC067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0" y="1600201"/>
            <a:ext cx="7086600" cy="4038600"/>
          </a:xfrm>
        </p:spPr>
      </p:pic>
      <p:sp>
        <p:nvSpPr>
          <p:cNvPr id="11" name="Title 1">
            <a:extLst>
              <a:ext uri="{FF2B5EF4-FFF2-40B4-BE49-F238E27FC236}">
                <a16:creationId xmlns:a16="http://schemas.microsoft.com/office/drawing/2014/main" id="{77FC0A08-B9E2-49B6-B064-3EDF9B6AF794}"/>
              </a:ext>
            </a:extLst>
          </p:cNvPr>
          <p:cNvSpPr txBox="1">
            <a:spLocks/>
          </p:cNvSpPr>
          <p:nvPr/>
        </p:nvSpPr>
        <p:spPr>
          <a:xfrm>
            <a:off x="1371601" y="115867"/>
            <a:ext cx="7467599" cy="766785"/>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b="1" dirty="0">
                <a:effectLst/>
                <a:ea typeface="Calibri" panose="020F0502020204030204" pitchFamily="34" charset="0"/>
                <a:cs typeface="Times New Roman" panose="02020603050405020304" pitchFamily="18" charset="0"/>
              </a:rPr>
              <a:t>End Semester Question Paper Templates (Offline Pattern/Online Pattern)</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chemeClr val="dk1"/>
              </a:solidFill>
              <a:effectLst/>
              <a:uLnTx/>
              <a:uFillTx/>
              <a:latin typeface="+mn-lt"/>
              <a:ea typeface="+mn-ea"/>
              <a:cs typeface="+mn-cs"/>
            </a:endParaRPr>
          </a:p>
        </p:txBody>
      </p:sp>
      <p:sp>
        <p:nvSpPr>
          <p:cNvPr id="2" name="Footer Placeholder 12">
            <a:extLst>
              <a:ext uri="{FF2B5EF4-FFF2-40B4-BE49-F238E27FC236}">
                <a16:creationId xmlns:a16="http://schemas.microsoft.com/office/drawing/2014/main" id="{413486A9-F963-D579-4D12-BCCA6A417E3B}"/>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33463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pPr algn="just"/>
            <a:r>
              <a:rPr lang="en-US" sz="2200" dirty="0">
                <a:latin typeface="Times New Roman" panose="02020603050405020304" pitchFamily="18" charset="0"/>
                <a:cs typeface="Times New Roman" panose="02020603050405020304" pitchFamily="18" charset="0"/>
              </a:rPr>
              <a:t>Brief input about the block chain and its introduction in the different fields. The basics of the Cyber security and cryptography are the requirements of this course.</a:t>
            </a: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ABD55EB-A7E3-9344-9EF7-E73355F05C3D}" type="datetime1">
              <a:rPr lang="en-IN" smtClean="0"/>
              <a:t>15/01/25</a:t>
            </a:fld>
            <a:endParaRPr lang="en-US"/>
          </a:p>
        </p:txBody>
      </p:sp>
      <p:sp>
        <p:nvSpPr>
          <p:cNvPr id="7" name="Title 1"/>
          <p:cNvSpPr txBox="1">
            <a:spLocks/>
          </p:cNvSpPr>
          <p:nvPr/>
        </p:nvSpPr>
        <p:spPr>
          <a:xfrm>
            <a:off x="1371600" y="0"/>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Prerequisite and Recap</a:t>
            </a:r>
          </a:p>
        </p:txBody>
      </p:sp>
      <p:sp>
        <p:nvSpPr>
          <p:cNvPr id="2" name="Footer Placeholder 12">
            <a:extLst>
              <a:ext uri="{FF2B5EF4-FFF2-40B4-BE49-F238E27FC236}">
                <a16:creationId xmlns:a16="http://schemas.microsoft.com/office/drawing/2014/main" id="{9EE531E6-7CA8-DF99-357C-A392F5D09F5A}"/>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1767347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 is a buzzword in today’s technology and this technology is described as the most disruptive technology of the decade.</a:t>
            </a:r>
          </a:p>
          <a:p>
            <a:pPr algn="just"/>
            <a:r>
              <a:rPr lang="en-US" sz="1800" dirty="0">
                <a:latin typeface="Times New Roman" panose="02020603050405020304" pitchFamily="18" charset="0"/>
                <a:cs typeface="Times New Roman" panose="02020603050405020304" pitchFamily="18" charset="0"/>
              </a:rPr>
              <a:t> Thus,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 is used for the secure transference of items like money, contracts, property rights, stocks, and even networks without any requirement of Third Party Intermediaries like Governments, banks, etc. </a:t>
            </a:r>
          </a:p>
          <a:p>
            <a:pPr marL="0" indent="0" algn="just">
              <a:buNone/>
            </a:pPr>
            <a:endParaRPr lang="en-US" sz="1800" dirty="0">
              <a:latin typeface="Times New Roman" panose="02020603050405020304" pitchFamily="18" charset="0"/>
              <a:cs typeface="Times New Roman" panose="02020603050405020304" pitchFamily="18" charset="0"/>
            </a:endParaRPr>
          </a:p>
          <a:p>
            <a:pPr algn="just"/>
            <a:r>
              <a:rPr lang="en-US" sz="1600" dirty="0" err="1">
                <a:latin typeface="Times New Roman" panose="02020603050405020304" pitchFamily="18" charset="0"/>
                <a:cs typeface="Times New Roman" panose="02020603050405020304" pitchFamily="18" charset="0"/>
              </a:rPr>
              <a:t>DLTLabschannel:https</a:t>
            </a:r>
            <a:r>
              <a:rPr lang="en-US" sz="1600" dirty="0">
                <a:latin typeface="Times New Roman" panose="02020603050405020304" pitchFamily="18" charset="0"/>
                <a:cs typeface="Times New Roman" panose="02020603050405020304" pitchFamily="18" charset="0"/>
              </a:rPr>
              <a:t>://www.youtube.com/channel/UCrDO3c1gITXt2QjA7SUMwtA </a:t>
            </a:r>
          </a:p>
          <a:p>
            <a:pPr algn="just"/>
            <a:r>
              <a:rPr lang="en-US" sz="1600" dirty="0" err="1">
                <a:latin typeface="Times New Roman" panose="02020603050405020304" pitchFamily="18" charset="0"/>
                <a:cs typeface="Times New Roman" panose="02020603050405020304" pitchFamily="18" charset="0"/>
              </a:rPr>
              <a:t>DLTLabsBlogs:https</a:t>
            </a:r>
            <a:r>
              <a:rPr lang="en-US" sz="1600" dirty="0">
                <a:latin typeface="Times New Roman" panose="02020603050405020304" pitchFamily="18" charset="0"/>
                <a:cs typeface="Times New Roman" panose="02020603050405020304" pitchFamily="18" charset="0"/>
              </a:rPr>
              <a:t>://www.dltlabs.com/blog</a:t>
            </a:r>
          </a:p>
          <a:p>
            <a:pPr algn="just"/>
            <a:r>
              <a:rPr lang="en-US" sz="1600" dirty="0" err="1">
                <a:latin typeface="Times New Roman" panose="02020603050405020304" pitchFamily="18" charset="0"/>
                <a:cs typeface="Times New Roman" panose="02020603050405020304" pitchFamily="18" charset="0"/>
              </a:rPr>
              <a:t>HyperledgerChannel:https</a:t>
            </a:r>
            <a:r>
              <a:rPr lang="en-US" sz="1600" dirty="0">
                <a:latin typeface="Times New Roman" panose="02020603050405020304" pitchFamily="18" charset="0"/>
                <a:cs typeface="Times New Roman" panose="02020603050405020304" pitchFamily="18" charset="0"/>
              </a:rPr>
              <a:t>://www.youtube.com/channel/UC7_X0WkMtkWzaVUKF-PRBNQ</a:t>
            </a:r>
          </a:p>
          <a:p>
            <a:pPr algn="just"/>
            <a:r>
              <a:rPr lang="en-US" sz="1600" dirty="0" err="1">
                <a:latin typeface="Times New Roman" panose="02020603050405020304" pitchFamily="18" charset="0"/>
                <a:cs typeface="Times New Roman" panose="02020603050405020304" pitchFamily="18" charset="0"/>
              </a:rPr>
              <a:t>EthereumChannel:https</a:t>
            </a:r>
            <a:r>
              <a:rPr lang="en-US" sz="1600" dirty="0">
                <a:latin typeface="Times New Roman" panose="02020603050405020304" pitchFamily="18" charset="0"/>
                <a:cs typeface="Times New Roman" panose="02020603050405020304" pitchFamily="18" charset="0"/>
              </a:rPr>
              <a:t>://www.youtube.com/channel/UCNOfzGXD_C9YMYmnefmPH0g </a:t>
            </a:r>
          </a:p>
          <a:p>
            <a:pPr algn="just"/>
            <a:r>
              <a:rPr lang="en-US" sz="1600" dirty="0" err="1">
                <a:latin typeface="Times New Roman" panose="02020603050405020304" pitchFamily="18" charset="0"/>
                <a:cs typeface="Times New Roman" panose="02020603050405020304" pitchFamily="18" charset="0"/>
              </a:rPr>
              <a:t>NPTEL:https</a:t>
            </a:r>
            <a:r>
              <a:rPr lang="en-US" sz="1600" dirty="0">
                <a:latin typeface="Times New Roman" panose="02020603050405020304" pitchFamily="18" charset="0"/>
                <a:cs typeface="Times New Roman" panose="02020603050405020304" pitchFamily="18" charset="0"/>
              </a:rPr>
              <a:t>://nptel.ac.in/</a:t>
            </a:r>
            <a:r>
              <a:rPr lang="en-US" sz="1600" dirty="0" err="1">
                <a:latin typeface="Times New Roman" panose="02020603050405020304" pitchFamily="18" charset="0"/>
                <a:cs typeface="Times New Roman" panose="02020603050405020304" pitchFamily="18" charset="0"/>
              </a:rPr>
              <a:t>noc</a:t>
            </a:r>
            <a:r>
              <a:rPr lang="en-US" sz="1600" dirty="0">
                <a:latin typeface="Times New Roman" panose="02020603050405020304" pitchFamily="18" charset="0"/>
                <a:cs typeface="Times New Roman" panose="02020603050405020304" pitchFamily="18" charset="0"/>
              </a:rPr>
              <a:t>/courses/noc20/SEM1/noc20-cs01/</a:t>
            </a:r>
          </a:p>
          <a:p>
            <a:pPr marL="0" indent="0" algn="just">
              <a:buNone/>
            </a:pPr>
            <a:endParaRPr lang="en-US" sz="1600" dirty="0">
              <a:latin typeface="Times New Roman" panose="02020603050405020304" pitchFamily="18" charset="0"/>
              <a:cs typeface="Times New Roman" panose="02020603050405020304" pitchFamily="18" charset="0"/>
            </a:endParaRPr>
          </a:p>
          <a:p>
            <a:pPr marL="0" indent="0" algn="just">
              <a:buNone/>
            </a:pPr>
            <a:endParaRPr lang="en-US" sz="16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D0878EC5-713C-5546-A492-89404799D8D0}" type="datetime1">
              <a:rPr lang="en-IN" smtClean="0"/>
              <a:t>15/01/25</a:t>
            </a:fld>
            <a:endParaRPr lang="en-US"/>
          </a:p>
        </p:txBody>
      </p:sp>
      <p:sp>
        <p:nvSpPr>
          <p:cNvPr id="9" name="Title 1">
            <a:extLst>
              <a:ext uri="{FF2B5EF4-FFF2-40B4-BE49-F238E27FC236}">
                <a16:creationId xmlns:a16="http://schemas.microsoft.com/office/drawing/2014/main" id="{2584C821-A835-4149-8B18-6A818DB95B8E}"/>
              </a:ext>
            </a:extLst>
          </p:cNvPr>
          <p:cNvSpPr txBox="1">
            <a:spLocks/>
          </p:cNvSpPr>
          <p:nvPr/>
        </p:nvSpPr>
        <p:spPr>
          <a:xfrm>
            <a:off x="1371601" y="0"/>
            <a:ext cx="7315199" cy="731837"/>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latin typeface="Times New Roman" panose="02020603050405020304" pitchFamily="18" charset="0"/>
                <a:cs typeface="Times New Roman" panose="02020603050405020304" pitchFamily="18" charset="0"/>
              </a:rPr>
              <a:t>Brief Introduction about the Subject with videos</a:t>
            </a:r>
            <a:endParaRPr kumimoji="0" lang="en-US" sz="2400" b="1" i="0" u="none" strike="noStrike" kern="1200" cap="none" spc="0" normalizeH="0" baseline="0" noProof="0" dirty="0">
              <a:ln>
                <a:noFill/>
              </a:ln>
              <a:solidFill>
                <a:schemeClr val="dk1"/>
              </a:solidFill>
              <a:effectLst/>
              <a:uLnTx/>
              <a:uFillTx/>
              <a:latin typeface="+mn-lt"/>
              <a:ea typeface="+mn-ea"/>
              <a:cs typeface="+mn-cs"/>
            </a:endParaRPr>
          </a:p>
        </p:txBody>
      </p:sp>
      <p:sp>
        <p:nvSpPr>
          <p:cNvPr id="2" name="Footer Placeholder 12">
            <a:extLst>
              <a:ext uri="{FF2B5EF4-FFF2-40B4-BE49-F238E27FC236}">
                <a16:creationId xmlns:a16="http://schemas.microsoft.com/office/drawing/2014/main" id="{EB3ADD17-EAC9-62B5-8CFA-9750EF456319}"/>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727829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6934200" cy="4525963"/>
          </a:xfrm>
        </p:spPr>
        <p:txBody>
          <a:bodyPr>
            <a:normAutofit/>
          </a:bodyPr>
          <a:lstStyle/>
          <a:p>
            <a:r>
              <a:rPr lang="en-IN" sz="2200" dirty="0">
                <a:effectLst/>
                <a:latin typeface="Times New Roman" panose="02020603050405020304" pitchFamily="18" charset="0"/>
                <a:ea typeface="Calibri" panose="020F0502020204030204" pitchFamily="34" charset="0"/>
                <a:cs typeface="Times New Roman" panose="02020603050405020304" pitchFamily="18" charset="0"/>
              </a:rPr>
              <a:t>Overview of Hyperledger Foundation</a:t>
            </a:r>
          </a:p>
          <a:p>
            <a:r>
              <a:rPr lang="en-IN" sz="22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 </a:t>
            </a:r>
          </a:p>
          <a:p>
            <a:r>
              <a:rPr lang="en-IN" sz="2200" dirty="0">
                <a:effectLst/>
                <a:latin typeface="Times New Roman" panose="02020603050405020304" pitchFamily="18" charset="0"/>
                <a:ea typeface="Calibri" panose="020F0502020204030204" pitchFamily="34" charset="0"/>
                <a:cs typeface="Times New Roman" panose="02020603050405020304" pitchFamily="18" charset="0"/>
              </a:rPr>
              <a:t>Why Fabric 2.x is much better than Fabric 1.x</a:t>
            </a:r>
          </a:p>
          <a:p>
            <a:r>
              <a:rPr lang="en-IN" sz="2200" dirty="0">
                <a:effectLst/>
                <a:latin typeface="Times New Roman" panose="02020603050405020304" pitchFamily="18" charset="0"/>
                <a:ea typeface="Calibri" panose="020F0502020204030204" pitchFamily="34" charset="0"/>
                <a:cs typeface="Times New Roman" panose="02020603050405020304" pitchFamily="18" charset="0"/>
              </a:rPr>
              <a:t>Fabric </a:t>
            </a:r>
            <a:r>
              <a:rPr lang="en-IN" sz="2200" dirty="0" err="1">
                <a:effectLst/>
                <a:latin typeface="Times New Roman" panose="02020603050405020304" pitchFamily="18" charset="0"/>
                <a:ea typeface="Calibri" panose="020F0502020204030204" pitchFamily="34" charset="0"/>
                <a:cs typeface="Times New Roman" panose="02020603050405020304" pitchFamily="18" charset="0"/>
              </a:rPr>
              <a:t>chaincode</a:t>
            </a: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 lifecycle</a:t>
            </a:r>
          </a:p>
        </p:txBody>
      </p:sp>
      <p:sp>
        <p:nvSpPr>
          <p:cNvPr id="6" name="Date Placeholder 5"/>
          <p:cNvSpPr>
            <a:spLocks noGrp="1"/>
          </p:cNvSpPr>
          <p:nvPr>
            <p:ph type="dt" sz="half" idx="10"/>
          </p:nvPr>
        </p:nvSpPr>
        <p:spPr/>
        <p:txBody>
          <a:bodyPr/>
          <a:lstStyle/>
          <a:p>
            <a:fld id="{5FC8CB64-0BE1-1840-9447-A794F89841C0}"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Content</a:t>
            </a:r>
          </a:p>
        </p:txBody>
      </p:sp>
      <p:sp>
        <p:nvSpPr>
          <p:cNvPr id="2" name="Footer Placeholder 12">
            <a:extLst>
              <a:ext uri="{FF2B5EF4-FFF2-40B4-BE49-F238E27FC236}">
                <a16:creationId xmlns:a16="http://schemas.microsoft.com/office/drawing/2014/main" id="{F7A60484-1412-6859-55AC-05D9620FD5A3}"/>
              </a:ext>
            </a:extLst>
          </p:cNvPr>
          <p:cNvSpPr>
            <a:spLocks noGrp="1"/>
          </p:cNvSpPr>
          <p:nvPr>
            <p:ph type="ftr" sz="quarter" idx="11"/>
          </p:nvPr>
        </p:nvSpPr>
        <p:spPr>
          <a:xfrm>
            <a:off x="2286000" y="6324600"/>
            <a:ext cx="5029200" cy="365125"/>
          </a:xfrm>
        </p:spPr>
        <p:txBody>
          <a:bodyPr/>
          <a:lstStyle/>
          <a:p>
            <a:r>
              <a:rPr lang="en-US"/>
              <a:t>Mr. Yaduvir Singh         ACSAI-0601           Unit Number: 5</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Date Placeholder 3">
            <a:extLst>
              <a:ext uri="{FF2B5EF4-FFF2-40B4-BE49-F238E27FC236}">
                <a16:creationId xmlns:a16="http://schemas.microsoft.com/office/drawing/2014/main" id="{CF89A231-B513-8611-1300-839FE89A8C3E}"/>
              </a:ext>
            </a:extLst>
          </p:cNvPr>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A4A9E0E9-2C84-1644-88E4-DA0C5DFDA9FD}" type="datetime1">
              <a:rPr lang="en-IN" altLang="en-US" sz="1200" smtClean="0">
                <a:solidFill>
                  <a:srgbClr val="898989"/>
                </a:solidFill>
                <a:latin typeface="Arial" panose="020B0604020202020204" pitchFamily="34" charset="0"/>
              </a:rPr>
              <a:t>15/01/25</a:t>
            </a:fld>
            <a:endParaRPr lang="en-US" altLang="en-US" sz="1200">
              <a:solidFill>
                <a:srgbClr val="898989"/>
              </a:solidFill>
              <a:latin typeface="Arial" panose="020B0604020202020204" pitchFamily="34" charset="0"/>
            </a:endParaRPr>
          </a:p>
        </p:txBody>
      </p:sp>
      <p:sp>
        <p:nvSpPr>
          <p:cNvPr id="7" name="Title 1">
            <a:extLst>
              <a:ext uri="{FF2B5EF4-FFF2-40B4-BE49-F238E27FC236}">
                <a16:creationId xmlns:a16="http://schemas.microsoft.com/office/drawing/2014/main" id="{2957C1DE-15BB-2794-5DE7-574BA825C9E4}"/>
              </a:ext>
            </a:extLst>
          </p:cNvPr>
          <p:cNvSpPr txBox="1">
            <a:spLocks/>
          </p:cNvSpPr>
          <p:nvPr/>
        </p:nvSpPr>
        <p:spPr>
          <a:xfrm>
            <a:off x="1371600" y="0"/>
            <a:ext cx="7772400" cy="685800"/>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anchor="ctr"/>
          <a:lstStyle/>
          <a:p>
            <a:pPr algn="ctr" eaLnBrk="1" fontAlgn="auto" hangingPunct="1">
              <a:spcBef>
                <a:spcPts val="0"/>
              </a:spcBef>
              <a:spcAft>
                <a:spcPts val="0"/>
              </a:spcAft>
              <a:buFont typeface="Arial" pitchFamily="34" charset="0"/>
              <a:buNone/>
              <a:defRPr/>
            </a:pPr>
            <a:r>
              <a:rPr lang="en-US" sz="2800" b="1" dirty="0">
                <a:solidFill>
                  <a:prstClr val="black"/>
                </a:solidFill>
                <a:latin typeface="Times New Roman" panose="02020603050405020304" pitchFamily="18" charset="0"/>
                <a:cs typeface="Times New Roman" panose="02020603050405020304" pitchFamily="18" charset="0"/>
              </a:rPr>
              <a:t>Topic Objectives</a:t>
            </a:r>
          </a:p>
        </p:txBody>
      </p:sp>
      <p:sp>
        <p:nvSpPr>
          <p:cNvPr id="43015" name="Content Placeholder 2">
            <a:extLst>
              <a:ext uri="{FF2B5EF4-FFF2-40B4-BE49-F238E27FC236}">
                <a16:creationId xmlns:a16="http://schemas.microsoft.com/office/drawing/2014/main" id="{CC171D0F-36D5-5751-3939-54F9C594FE05}"/>
              </a:ext>
            </a:extLst>
          </p:cNvPr>
          <p:cNvSpPr>
            <a:spLocks noGrp="1"/>
          </p:cNvSpPr>
          <p:nvPr>
            <p:ph idx="1"/>
          </p:nvPr>
        </p:nvSpPr>
        <p:spPr>
          <a:xfrm>
            <a:off x="1371600" y="796925"/>
            <a:ext cx="7620000" cy="5070475"/>
          </a:xfrm>
        </p:spPr>
        <p:txBody>
          <a:bodyPr/>
          <a:lstStyle/>
          <a:p>
            <a:pPr marL="0" indent="0" algn="just" eaLnBrk="1" hangingPunct="1">
              <a:buFont typeface="Arial" panose="020B0604020202020204" pitchFamily="34" charset="0"/>
              <a:buNone/>
            </a:pPr>
            <a:r>
              <a:rPr lang="en-US" altLang="en-US" sz="2400" dirty="0">
                <a:latin typeface="Times New Roman" panose="02020603050405020304" pitchFamily="18" charset="0"/>
                <a:cs typeface="Times New Roman" panose="02020603050405020304" pitchFamily="18" charset="0"/>
              </a:rPr>
              <a:t> </a:t>
            </a:r>
            <a:r>
              <a:rPr lang="en-IN" sz="2400" dirty="0">
                <a:effectLst/>
                <a:latin typeface="Calibri" panose="020F0502020204030204" pitchFamily="34" charset="0"/>
                <a:ea typeface="Calibri" panose="020F0502020204030204" pitchFamily="34" charset="0"/>
                <a:cs typeface="Times New Roman" panose="02020603050405020304" pitchFamily="18" charset="0"/>
              </a:rPr>
              <a:t>The objective of this topic is to provide conceptual understanding of </a:t>
            </a:r>
            <a:r>
              <a:rPr lang="en-US" altLang="en-US" sz="2400" dirty="0">
                <a:latin typeface="Times New Roman" panose="02020603050405020304" pitchFamily="18" charset="0"/>
                <a:cs typeface="Times New Roman" panose="02020603050405020304" pitchFamily="18" charset="0"/>
              </a:rPr>
              <a:t>Hyperledger Fabric, architecture-based framework for distributed ledger applications, high levels of privacy, robustness, customization, and scalability.</a:t>
            </a:r>
            <a:endParaRPr lang="en-US" altLang="en-US" sz="24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B5326E01-D873-C9DC-16E2-2090045B173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0" indent="0" algn="just">
              <a:buNone/>
            </a:pPr>
            <a:endParaRPr lang="en-US" sz="1800" dirty="0">
              <a:latin typeface="Times New Roman" panose="02020603050405020304" pitchFamily="18" charset="0"/>
              <a:cs typeface="Times New Roman" panose="02020603050405020304" pitchFamily="18" charset="0"/>
            </a:endParaRPr>
          </a:p>
          <a:p>
            <a:pPr>
              <a:tabLst>
                <a:tab pos="2519045" algn="l"/>
              </a:tabLs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Hyperledger:</a:t>
            </a:r>
            <a:r>
              <a:rPr lang="en-IN" sz="1800" dirty="0">
                <a:effectLst/>
                <a:latin typeface="Calibri" panose="020F0502020204030204" pitchFamily="34" charset="0"/>
                <a:ea typeface="Calibri" panose="020F0502020204030204" pitchFamily="34" charset="0"/>
                <a:cs typeface="Times New Roman" panose="02020603050405020304" pitchFamily="18" charset="0"/>
              </a:rPr>
              <a:t> Overview of Hyperledger Foundation </a:t>
            </a:r>
          </a:p>
          <a:p>
            <a:pPr>
              <a:tabLst>
                <a:tab pos="2519045"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I</a:t>
            </a:r>
            <a:r>
              <a:rPr lang="en-IN" sz="1800" b="1" dirty="0">
                <a:effectLst/>
                <a:latin typeface="Calibri" panose="020F0502020204030204" pitchFamily="34" charset="0"/>
                <a:ea typeface="Calibri" panose="020F0502020204030204" pitchFamily="34" charset="0"/>
                <a:cs typeface="Times New Roman" panose="02020603050405020304" pitchFamily="18" charset="0"/>
              </a:rPr>
              <a:t>ntroduction: </a:t>
            </a:r>
            <a:r>
              <a:rPr lang="en-IN" sz="1800" dirty="0">
                <a:effectLst/>
                <a:latin typeface="Calibri" panose="020F0502020204030204" pitchFamily="34" charset="0"/>
                <a:ea typeface="Calibri" panose="020F0502020204030204" pitchFamily="34" charset="0"/>
                <a:cs typeface="Times New Roman" panose="02020603050405020304" pitchFamily="18" charset="0"/>
              </a:rPr>
              <a:t>ArchitectureOverview,KeyTerminologies,KeyConcepts,IdentitiesandPolicies,Membership and Access Control, Channels and Private data, Transaction Validation, Consensus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Solo,Kafkaand</a:t>
            </a:r>
            <a:r>
              <a:rPr lang="en-IN" sz="1800" dirty="0">
                <a:effectLst/>
                <a:latin typeface="Calibri" panose="020F0502020204030204" pitchFamily="34" charset="0"/>
                <a:ea typeface="Calibri" panose="020F0502020204030204" pitchFamily="34" charset="0"/>
                <a:cs typeface="Times New Roman" panose="02020603050405020304" pitchFamily="18" charset="0"/>
              </a:rPr>
              <a:t> Raft), HyperledgerFabric1.x vsHyperledgerFabric2.x </a:t>
            </a:r>
          </a:p>
          <a:p>
            <a:pPr>
              <a:tabLst>
                <a:tab pos="2519045" algn="l"/>
              </a:tabLs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Application development: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tabLst>
                <a:tab pos="2519045"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HyperledgerFabric1.x and HyperledgerFabric2.x Network design, Chain code life cycle, Writing Chain code, Deploying Chain code.</a:t>
            </a:r>
          </a:p>
          <a:p>
            <a:pPr marL="0" indent="0">
              <a:buNone/>
            </a:pPr>
            <a:endParaRPr lang="en-US" dirty="0"/>
          </a:p>
        </p:txBody>
      </p:sp>
      <p:sp>
        <p:nvSpPr>
          <p:cNvPr id="4" name="Date Placeholder 3"/>
          <p:cNvSpPr>
            <a:spLocks noGrp="1"/>
          </p:cNvSpPr>
          <p:nvPr>
            <p:ph type="dt" sz="half" idx="10"/>
          </p:nvPr>
        </p:nvSpPr>
        <p:spPr/>
        <p:txBody>
          <a:bodyPr/>
          <a:lstStyle/>
          <a:p>
            <a:fld id="{6E9192F1-CC11-8B49-9857-99D0CB793B5E}" type="datetime1">
              <a:rPr lang="en-IN" smtClean="0"/>
              <a:t>15/01/25</a:t>
            </a:fld>
            <a:endParaRPr lang="en-US"/>
          </a:p>
        </p:txBody>
      </p:sp>
      <p:sp>
        <p:nvSpPr>
          <p:cNvPr id="7" name="Title 1"/>
          <p:cNvSpPr txBox="1">
            <a:spLocks/>
          </p:cNvSpPr>
          <p:nvPr/>
        </p:nvSpPr>
        <p:spPr>
          <a:xfrm>
            <a:off x="1371600" y="-55756"/>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latin typeface="Times New Roman" panose="02020603050405020304" pitchFamily="18" charset="0"/>
                <a:cs typeface="Times New Roman" panose="02020603050405020304" pitchFamily="18" charset="0"/>
              </a:rPr>
              <a:t>Unit V Syllabus</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2A36100A-D53D-4AB8-7E1A-CB686C6E745E}"/>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61233186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525963"/>
          </a:xfrm>
        </p:spPr>
        <p:txBody>
          <a:bodyPr>
            <a:normAutofit/>
          </a:bodyPr>
          <a:lstStyle/>
          <a:p>
            <a:pPr algn="just">
              <a:buFont typeface="Wingdings" pitchFamily="2" charset="2"/>
              <a:buChar char="Ø"/>
            </a:pPr>
            <a:r>
              <a:rPr lang="en-IN" sz="1800" dirty="0">
                <a:effectLst/>
                <a:latin typeface="Times New Roman" panose="02020603050405020304" pitchFamily="18" charset="0"/>
                <a:cs typeface="Times New Roman" panose="02020603050405020304" pitchFamily="18" charset="0"/>
              </a:rPr>
              <a:t>Hyperledger Foundation is an open source community focused on developing a suite of stable frameworks, tools and libraries for enterprise-grade blockchain deployments. It is a global collaboration, hosted by The Linux Foundation, and includes leaders in finance, banking, Internet of Things, supply chains, manufacturing and Technology. Built under technical governance and open collaboration, individual developers, service and solution providers, government associations, corporate members and end users are all invited to participate in the development and promotion of these game-changing technologies.</a:t>
            </a:r>
          </a:p>
          <a:p>
            <a:pPr marL="0" indent="0" algn="just">
              <a:buNone/>
            </a:pPr>
            <a:endParaRPr lang="en-IN" sz="1800" dirty="0">
              <a:effectLst/>
              <a:latin typeface="Times New Roman" panose="02020603050405020304" pitchFamily="18" charset="0"/>
              <a:cs typeface="Times New Roman" panose="02020603050405020304" pitchFamily="18" charset="0"/>
            </a:endParaRPr>
          </a:p>
          <a:p>
            <a:pPr algn="just">
              <a:buFont typeface="Wingdings" pitchFamily="2" charset="2"/>
              <a:buChar char="Ø"/>
            </a:pPr>
            <a:r>
              <a:rPr lang="en-IN" sz="1800" dirty="0">
                <a:effectLst/>
                <a:latin typeface="Times New Roman" panose="02020603050405020304" pitchFamily="18" charset="0"/>
                <a:cs typeface="Times New Roman" panose="02020603050405020304" pitchFamily="18" charset="0"/>
              </a:rPr>
              <a:t>As part of the The Linux Foundation, Hyperledger Foundation has a modular approach to hosting projects. The Hyperledger Foundation hosts developing business blockchain projects from Hyperledger Labs to stable code ready for production. All are invited to contribute to Hyperledger projects and communities; collectively advancing industry goals of distributed ledger and smart contracts.</a:t>
            </a:r>
          </a:p>
        </p:txBody>
      </p:sp>
      <p:sp>
        <p:nvSpPr>
          <p:cNvPr id="6" name="Date Placeholder 5"/>
          <p:cNvSpPr>
            <a:spLocks noGrp="1"/>
          </p:cNvSpPr>
          <p:nvPr>
            <p:ph type="dt" sz="half" idx="10"/>
          </p:nvPr>
        </p:nvSpPr>
        <p:spPr/>
        <p:txBody>
          <a:bodyPr/>
          <a:lstStyle/>
          <a:p>
            <a:fld id="{33D79642-FBCF-5249-BA44-33676FB1BB82}"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Overview of Hyperledger Foundation(CO5) </a:t>
            </a:r>
          </a:p>
        </p:txBody>
      </p:sp>
      <p:sp>
        <p:nvSpPr>
          <p:cNvPr id="2" name="Footer Placeholder 12">
            <a:extLst>
              <a:ext uri="{FF2B5EF4-FFF2-40B4-BE49-F238E27FC236}">
                <a16:creationId xmlns:a16="http://schemas.microsoft.com/office/drawing/2014/main" id="{33E87ED3-986E-A3C5-FC37-7FDF62D611A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3058242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525963"/>
          </a:xfrm>
        </p:spPr>
        <p:txBody>
          <a:bodyPr>
            <a:normAutofit/>
          </a:bodyPr>
          <a:lstStyle/>
          <a:p>
            <a:pPr marL="0" indent="0" algn="ctr">
              <a:buNone/>
            </a:pPr>
            <a:r>
              <a:rPr lang="en-IN" sz="1800" dirty="0">
                <a:effectLst/>
                <a:latin typeface="Times New Roman" panose="02020603050405020304" pitchFamily="18" charset="0"/>
                <a:cs typeface="Times New Roman" panose="02020603050405020304" pitchFamily="18" charset="0"/>
              </a:rPr>
              <a:t>Hyperledger Foundation Goals</a:t>
            </a:r>
          </a:p>
          <a:p>
            <a:pPr marL="0" indent="0" algn="just">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25C33285-F58E-7C41-9E49-05EB1F69275C}"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Overview of Hyperledger Foundation(CO5) </a:t>
            </a:r>
          </a:p>
        </p:txBody>
      </p:sp>
      <p:pic>
        <p:nvPicPr>
          <p:cNvPr id="4" name="Picture 3">
            <a:extLst>
              <a:ext uri="{FF2B5EF4-FFF2-40B4-BE49-F238E27FC236}">
                <a16:creationId xmlns:a16="http://schemas.microsoft.com/office/drawing/2014/main" id="{EEB943BB-C794-FAB4-C44D-A702AEC2CE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2133599"/>
            <a:ext cx="8686800" cy="3412671"/>
          </a:xfrm>
          <a:prstGeom prst="rect">
            <a:avLst/>
          </a:prstGeom>
        </p:spPr>
      </p:pic>
      <p:sp>
        <p:nvSpPr>
          <p:cNvPr id="2" name="Footer Placeholder 12">
            <a:extLst>
              <a:ext uri="{FF2B5EF4-FFF2-40B4-BE49-F238E27FC236}">
                <a16:creationId xmlns:a16="http://schemas.microsoft.com/office/drawing/2014/main" id="{15F1FC09-84CA-2D6D-0FEA-BB1DBEC3C916}"/>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544954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0000" lnSpcReduction="20000"/>
          </a:bodyPr>
          <a:lstStyle/>
          <a:p>
            <a:r>
              <a:rPr lang="en-US" b="1" dirty="0">
                <a:latin typeface="Times New Roman" panose="02020603050405020304" pitchFamily="18" charset="0"/>
                <a:cs typeface="Times New Roman" panose="02020603050405020304" pitchFamily="18" charset="0"/>
              </a:rPr>
              <a:t>YADUVIR SINGH</a:t>
            </a:r>
          </a:p>
          <a:p>
            <a:pPr marL="0" indent="0">
              <a:buNone/>
            </a:pPr>
            <a:r>
              <a:rPr lang="en-US" b="1" dirty="0">
                <a:latin typeface="Times New Roman" panose="02020603050405020304" pitchFamily="18" charset="0"/>
                <a:cs typeface="Times New Roman" panose="02020603050405020304" pitchFamily="18" charset="0"/>
              </a:rPr>
              <a:t>BE and </a:t>
            </a:r>
            <a:r>
              <a:rPr lang="en-US" b="1" dirty="0" err="1">
                <a:latin typeface="Times New Roman" panose="02020603050405020304" pitchFamily="18" charset="0"/>
                <a:cs typeface="Times New Roman" panose="02020603050405020304" pitchFamily="18" charset="0"/>
              </a:rPr>
              <a:t>M.Tech</a:t>
            </a:r>
            <a:r>
              <a:rPr lang="en-US" b="1" dirty="0">
                <a:latin typeface="Times New Roman" panose="02020603050405020304" pitchFamily="18" charset="0"/>
                <a:cs typeface="Times New Roman" panose="02020603050405020304" pitchFamily="18" charset="0"/>
              </a:rPr>
              <a:t> in CSE with 15 Years Teaching Experience 	</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Area of </a:t>
            </a:r>
            <a:r>
              <a:rPr lang="en-US" b="1" dirty="0" err="1">
                <a:latin typeface="Times New Roman" panose="02020603050405020304" pitchFamily="18" charset="0"/>
                <a:cs typeface="Times New Roman" panose="02020603050405020304" pitchFamily="18" charset="0"/>
              </a:rPr>
              <a:t>Expertise:AI</a:t>
            </a:r>
            <a:r>
              <a:rPr lang="en-US" b="1" dirty="0">
                <a:latin typeface="Times New Roman" panose="02020603050405020304" pitchFamily="18" charset="0"/>
                <a:cs typeface="Times New Roman" panose="02020603050405020304" pitchFamily="18" charset="0"/>
              </a:rPr>
              <a:t> ,Data </a:t>
            </a:r>
            <a:r>
              <a:rPr lang="en-US" b="1" dirty="0" err="1">
                <a:latin typeface="Times New Roman" panose="02020603050405020304" pitchFamily="18" charset="0"/>
                <a:cs typeface="Times New Roman" panose="02020603050405020304" pitchFamily="18" charset="0"/>
              </a:rPr>
              <a:t>Science,Block</a:t>
            </a:r>
            <a:r>
              <a:rPr lang="en-US" b="1" dirty="0">
                <a:latin typeface="Times New Roman" panose="02020603050405020304" pitchFamily="18" charset="0"/>
                <a:cs typeface="Times New Roman" panose="02020603050405020304" pitchFamily="18" charset="0"/>
              </a:rPr>
              <a:t> Chain		</a:t>
            </a:r>
            <a:endParaRPr lang="en-US" dirty="0">
              <a:latin typeface="Times New Roman" panose="02020603050405020304" pitchFamily="18" charset="0"/>
              <a:cs typeface="Times New Roman" panose="02020603050405020304" pitchFamily="18" charset="0"/>
            </a:endParaRPr>
          </a:p>
          <a:p>
            <a:pPr lvl="0" algn="just">
              <a:buFont typeface="Wingdings" panose="05000000000000000000" pitchFamily="2" charset="2"/>
              <a:buChar char="Ø"/>
            </a:pPr>
            <a:r>
              <a:rPr lang="en-US" dirty="0" err="1">
                <a:latin typeface="Times New Roman" panose="02020603050405020304" pitchFamily="18" charset="0"/>
                <a:cs typeface="Times New Roman" panose="02020603050405020304" pitchFamily="18" charset="0"/>
              </a:rPr>
              <a:t>Membership:MISTE</a:t>
            </a:r>
            <a:r>
              <a:rPr lang="en-US" dirty="0">
                <a:latin typeface="Times New Roman" panose="02020603050405020304" pitchFamily="18" charset="0"/>
                <a:cs typeface="Times New Roman" panose="02020603050405020304" pitchFamily="18" charset="0"/>
              </a:rPr>
              <a:t>(lifetime),MIAENG,MIFERP,MCSTA ,MIRED. </a:t>
            </a:r>
          </a:p>
          <a:p>
            <a:pPr lvl="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Received Best Faculty Award in SIET Ghaziabad in October 2008.</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Act as an External Judge for the 25th National Children Science Congress a Program by DST India at </a:t>
            </a:r>
            <a:r>
              <a:rPr lang="en-US" dirty="0" err="1">
                <a:latin typeface="Times New Roman" panose="02020603050405020304" pitchFamily="18" charset="0"/>
                <a:cs typeface="Times New Roman" panose="02020603050405020304" pitchFamily="18" charset="0"/>
              </a:rPr>
              <a:t>Kendriya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Vidyalaya</a:t>
            </a:r>
            <a:r>
              <a:rPr lang="en-US" dirty="0">
                <a:latin typeface="Times New Roman" panose="02020603050405020304" pitchFamily="18" charset="0"/>
                <a:cs typeface="Times New Roman" panose="02020603050405020304" pitchFamily="18" charset="0"/>
              </a:rPr>
              <a:t> Greater Noida From 23 to 25 October 2017.</a:t>
            </a:r>
          </a:p>
          <a:p>
            <a:pPr lvl="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Attended and Conducted Numerous National Level Workshops.</a:t>
            </a:r>
          </a:p>
          <a:p>
            <a:pPr lvl="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Published about 20 National and International Papers in reputed Journals.</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Going to finish my MSWC(Master of Social Work in  Counselling)through IGNOU by 2021.</a:t>
            </a:r>
          </a:p>
          <a:p>
            <a:pPr lvl="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US" dirty="0"/>
          </a:p>
          <a:p>
            <a:endParaRPr lang="en-US" dirty="0"/>
          </a:p>
          <a:p>
            <a:endParaRPr lang="en-US" dirty="0"/>
          </a:p>
        </p:txBody>
      </p:sp>
      <p:sp>
        <p:nvSpPr>
          <p:cNvPr id="4" name="Date Placeholder 3"/>
          <p:cNvSpPr>
            <a:spLocks noGrp="1"/>
          </p:cNvSpPr>
          <p:nvPr>
            <p:ph type="dt" sz="half" idx="10"/>
          </p:nvPr>
        </p:nvSpPr>
        <p:spPr/>
        <p:txBody>
          <a:bodyPr/>
          <a:lstStyle/>
          <a:p>
            <a:fld id="{FD85B13E-F550-1147-9DE5-5BDF2FD212AC}" type="datetime1">
              <a:rPr lang="en-IN" smtClean="0"/>
              <a:t>15/01/25</a:t>
            </a:fld>
            <a:endParaRPr lang="en-US"/>
          </a:p>
        </p:txBody>
      </p:sp>
      <p:sp>
        <p:nvSpPr>
          <p:cNvPr id="5" name="Footer Placeholder 4"/>
          <p:cNvSpPr>
            <a:spLocks noGrp="1"/>
          </p:cNvSpPr>
          <p:nvPr>
            <p:ph type="ftr" sz="quarter" idx="11"/>
          </p:nvPr>
        </p:nvSpPr>
        <p:spPr/>
        <p:txBody>
          <a:bodyPr/>
          <a:lstStyle/>
          <a:p>
            <a:r>
              <a:rPr lang="en-US"/>
              <a:t>Mr. Yaduvir Singh         ACSAI-0601           Unit Number: 5</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0800000" flipH="1" flipV="1">
            <a:off x="7467600" y="152401"/>
            <a:ext cx="1239644" cy="1468978"/>
          </a:xfrm>
          <a:prstGeom prst="rect">
            <a:avLst/>
          </a:prstGeom>
        </p:spPr>
      </p:pic>
      <p:sp>
        <p:nvSpPr>
          <p:cNvPr id="9" name="Title 1"/>
          <p:cNvSpPr txBox="1">
            <a:spLocks/>
          </p:cNvSpPr>
          <p:nvPr/>
        </p:nvSpPr>
        <p:spPr>
          <a:xfrm>
            <a:off x="1371600" y="1"/>
            <a:ext cx="5867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400" dirty="0"/>
              <a:t>Noida Institute of Engineering and Technology, Greater Noida</a:t>
            </a:r>
          </a:p>
        </p:txBody>
      </p:sp>
    </p:spTree>
    <p:extLst>
      <p:ext uri="{BB962C8B-B14F-4D97-AF65-F5344CB8AC3E}">
        <p14:creationId xmlns:p14="http://schemas.microsoft.com/office/powerpoint/2010/main" val="242445677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525963"/>
          </a:xfrm>
        </p:spPr>
        <p:txBody>
          <a:bodyPr>
            <a:normAutofit/>
          </a:bodyPr>
          <a:lstStyle/>
          <a:p>
            <a:pPr algn="just">
              <a:buFont typeface="Arial" panose="020B0604020202020204" pitchFamily="34" charset="0"/>
              <a:buChar char="•"/>
            </a:pPr>
            <a:r>
              <a:rPr lang="en-IN" sz="1800" dirty="0">
                <a:solidFill>
                  <a:srgbClr val="273239"/>
                </a:solidFill>
                <a:effectLst/>
                <a:latin typeface="Times New Roman" panose="02020603050405020304" pitchFamily="18" charset="0"/>
                <a:cs typeface="Times New Roman" panose="02020603050405020304" pitchFamily="18" charset="0"/>
              </a:rPr>
              <a:t>Hyperledger Fabric is an open-source platform for building distributed ledger solutions, with a modular architecture that delivers high degrees of confidentiality, flexibility, resiliency, and scalability. This enables solutions developed with fabric to be adapted for any industry. </a:t>
            </a: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1DF414E9-6D0F-3B4F-9347-6B9C4F4D8406}"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CB511AD1-B81A-6C39-2110-10094E5F4E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286000"/>
            <a:ext cx="8229600" cy="4070350"/>
          </a:xfrm>
          <a:prstGeom prst="rect">
            <a:avLst/>
          </a:prstGeom>
        </p:spPr>
      </p:pic>
      <p:sp>
        <p:nvSpPr>
          <p:cNvPr id="5" name="Footer Placeholder 12">
            <a:extLst>
              <a:ext uri="{FF2B5EF4-FFF2-40B4-BE49-F238E27FC236}">
                <a16:creationId xmlns:a16="http://schemas.microsoft.com/office/drawing/2014/main" id="{0A467219-BE18-29B5-41C2-84AA3705A408}"/>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017026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91499E5-AA5B-58F8-1281-0648925673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600" y="1371600"/>
            <a:ext cx="8763000" cy="4267200"/>
          </a:xfrm>
        </p:spPr>
      </p:pic>
      <p:sp>
        <p:nvSpPr>
          <p:cNvPr id="6" name="Date Placeholder 5"/>
          <p:cNvSpPr>
            <a:spLocks noGrp="1"/>
          </p:cNvSpPr>
          <p:nvPr>
            <p:ph type="dt" sz="half" idx="10"/>
          </p:nvPr>
        </p:nvSpPr>
        <p:spPr/>
        <p:txBody>
          <a:bodyPr/>
          <a:lstStyle/>
          <a:p>
            <a:fld id="{56538831-0475-214B-A9CC-3763EF857ACA}"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9F4AC422-834F-0970-3607-70D07904C4D5}"/>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292107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374852EF-D2CA-1A42-8324-3FB1B1E532D8}"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2" name="Content Placeholder 11">
            <a:extLst>
              <a:ext uri="{FF2B5EF4-FFF2-40B4-BE49-F238E27FC236}">
                <a16:creationId xmlns:a16="http://schemas.microsoft.com/office/drawing/2014/main" id="{764875F2-425A-914C-4E18-CC079789A1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400" y="1524000"/>
            <a:ext cx="8686800" cy="4330213"/>
          </a:xfrm>
        </p:spPr>
      </p:pic>
      <p:sp>
        <p:nvSpPr>
          <p:cNvPr id="2" name="Footer Placeholder 12">
            <a:extLst>
              <a:ext uri="{FF2B5EF4-FFF2-40B4-BE49-F238E27FC236}">
                <a16:creationId xmlns:a16="http://schemas.microsoft.com/office/drawing/2014/main" id="{BEAFB74E-C035-5C88-AB96-F579AAB69F91}"/>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570824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E0FB637-74B5-DE4B-8B57-77FF03B528C6}"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p:txBody>
          <a:bodyPr>
            <a:normAutofit fontScale="92500"/>
          </a:bodyPr>
          <a:lstStyle/>
          <a:p>
            <a:pPr marL="0" indent="0">
              <a:buNone/>
            </a:pPr>
            <a:r>
              <a:rPr lang="en-US" sz="2100" dirty="0">
                <a:latin typeface="Times New Roman" panose="02020603050405020304" pitchFamily="18" charset="0"/>
                <a:cs typeface="Times New Roman" panose="02020603050405020304" pitchFamily="18" charset="0"/>
              </a:rPr>
              <a:t>Hyperledger Fabric was designed to be a truly modular, scalable and secure foundation for industrial Blockchain solutions. Maybe the most notable change in the upgrade from Fabric version0.6 to Fabric 1.0 is that the peers are now decoupled into two separate runtimes with three distinct roles.</a:t>
            </a:r>
          </a:p>
          <a:p>
            <a:pPr marL="0" indent="0" algn="ctr">
              <a:buNone/>
            </a:pPr>
            <a:endParaRPr lang="en-US" sz="2900" dirty="0">
              <a:latin typeface="Times New Roman" panose="02020603050405020304" pitchFamily="18" charset="0"/>
              <a:cs typeface="Times New Roman" panose="02020603050405020304" pitchFamily="18" charset="0"/>
            </a:endParaRPr>
          </a:p>
          <a:p>
            <a:pPr marL="0" indent="0" algn="ctr">
              <a:buNone/>
            </a:pPr>
            <a:r>
              <a:rPr lang="en-US" sz="2900" dirty="0">
                <a:latin typeface="Times New Roman" panose="02020603050405020304" pitchFamily="18" charset="0"/>
                <a:cs typeface="Times New Roman" panose="02020603050405020304" pitchFamily="18" charset="0"/>
              </a:rPr>
              <a:t>Types of Peers</a:t>
            </a:r>
          </a:p>
          <a:p>
            <a:r>
              <a:rPr lang="en-US" sz="2300" b="1" dirty="0">
                <a:latin typeface="Times New Roman" panose="02020603050405020304" pitchFamily="18" charset="0"/>
                <a:cs typeface="Times New Roman" panose="02020603050405020304" pitchFamily="18" charset="0"/>
              </a:rPr>
              <a:t>Committer peer: </a:t>
            </a:r>
            <a:r>
              <a:rPr lang="en-US" sz="2300" dirty="0">
                <a:latin typeface="Times New Roman" panose="02020603050405020304" pitchFamily="18" charset="0"/>
                <a:cs typeface="Times New Roman" panose="02020603050405020304" pitchFamily="18" charset="0"/>
              </a:rPr>
              <a:t>Commits transactions, maintains ledger and state</a:t>
            </a:r>
          </a:p>
          <a:p>
            <a:r>
              <a:rPr lang="en-US" sz="2300" b="1" dirty="0">
                <a:latin typeface="Times New Roman" panose="02020603050405020304" pitchFamily="18" charset="0"/>
                <a:cs typeface="Times New Roman" panose="02020603050405020304" pitchFamily="18" charset="0"/>
              </a:rPr>
              <a:t>Endorsing peer: </a:t>
            </a:r>
            <a:r>
              <a:rPr lang="en-US" sz="2300" dirty="0">
                <a:latin typeface="Times New Roman" panose="02020603050405020304" pitchFamily="18" charset="0"/>
                <a:cs typeface="Times New Roman" panose="02020603050405020304" pitchFamily="18" charset="0"/>
              </a:rPr>
              <a:t>Receives a transaction proposal for endorsement, responds granting or denying endorsement</a:t>
            </a:r>
          </a:p>
          <a:p>
            <a:r>
              <a:rPr lang="en-US" sz="2300" b="1" dirty="0">
                <a:latin typeface="Times New Roman" panose="02020603050405020304" pitchFamily="18" charset="0"/>
                <a:cs typeface="Times New Roman" panose="02020603050405020304" pitchFamily="18" charset="0"/>
              </a:rPr>
              <a:t>Ordering peer: </a:t>
            </a:r>
            <a:r>
              <a:rPr lang="en-US" sz="2300" dirty="0">
                <a:latin typeface="Times New Roman" panose="02020603050405020304" pitchFamily="18" charset="0"/>
                <a:cs typeface="Times New Roman" panose="02020603050405020304" pitchFamily="18" charset="0"/>
              </a:rPr>
              <a:t>Approves the inclusion of transaction blocks into the ledger and communicates with peer and endorsing peer nodes</a:t>
            </a:r>
          </a:p>
          <a:p>
            <a:endParaRPr lang="en-US" dirty="0"/>
          </a:p>
        </p:txBody>
      </p:sp>
      <p:sp>
        <p:nvSpPr>
          <p:cNvPr id="2" name="Footer Placeholder 12">
            <a:extLst>
              <a:ext uri="{FF2B5EF4-FFF2-40B4-BE49-F238E27FC236}">
                <a16:creationId xmlns:a16="http://schemas.microsoft.com/office/drawing/2014/main" id="{BAE35BB9-50D0-357B-A132-00FB598289FA}"/>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956238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A87822B1-5235-974A-BF04-B020F1648EC4}"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Components of Hyperledger Foundation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Hyperledger fabric is an enterprise-level permission blockchain network. It is made up of various unique organizations or members that interact with each other to serve a specific purpose. For example, these organizations can be a bank, financial institution, or a supply chain network. Each organization is identified and they have a fabric certificate authority. These organizations are called members.</a:t>
            </a:r>
          </a:p>
          <a:p>
            <a:pPr marL="0" indent="0" algn="just">
              <a:buNone/>
            </a:pPr>
            <a:r>
              <a:rPr lang="en-US" sz="1800" dirty="0">
                <a:latin typeface="Times New Roman" panose="02020603050405020304" pitchFamily="18" charset="0"/>
                <a:cs typeface="Times New Roman" panose="02020603050405020304" pitchFamily="18" charset="0"/>
              </a:rPr>
              <a:t>Each member of the fabric can set up one or more authorized peers to participate in the network using the fabric certificate authority. All of these peers must be authorized properly.</a:t>
            </a:r>
          </a:p>
          <a:p>
            <a:pPr marL="0" indent="0" algn="just">
              <a:buNone/>
            </a:pPr>
            <a:r>
              <a:rPr lang="en-US" sz="1800" dirty="0">
                <a:latin typeface="Times New Roman" panose="02020603050405020304" pitchFamily="18" charset="0"/>
                <a:cs typeface="Times New Roman" panose="02020603050405020304" pitchFamily="18" charset="0"/>
              </a:rPr>
              <a:t>There is a client-side application connected to the network written with the software development kit (SDK) of any particular programming language.</a:t>
            </a:r>
          </a:p>
          <a:p>
            <a:endParaRPr lang="en-US" dirty="0"/>
          </a:p>
        </p:txBody>
      </p:sp>
      <p:sp>
        <p:nvSpPr>
          <p:cNvPr id="2" name="Footer Placeholder 12">
            <a:extLst>
              <a:ext uri="{FF2B5EF4-FFF2-40B4-BE49-F238E27FC236}">
                <a16:creationId xmlns:a16="http://schemas.microsoft.com/office/drawing/2014/main" id="{B0F6DC9E-52BE-A258-9C60-CF1D3DAD4809}"/>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205140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7D94E863-E7CD-1A4B-AE20-F8E5896A79B8}"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fontScale="47500" lnSpcReduction="20000"/>
          </a:bodyPr>
          <a:lstStyle/>
          <a:p>
            <a:pPr marL="0" indent="0" algn="ctr">
              <a:buNone/>
            </a:pPr>
            <a:r>
              <a:rPr lang="en-US" sz="4200" dirty="0">
                <a:latin typeface="Times New Roman" panose="02020603050405020304" pitchFamily="18" charset="0"/>
                <a:cs typeface="Times New Roman" panose="02020603050405020304" pitchFamily="18" charset="0"/>
              </a:rPr>
              <a:t>Workflow of Hyperledger Foundation </a:t>
            </a:r>
          </a:p>
          <a:p>
            <a:pPr marL="0" indent="0" algn="ctr">
              <a:buNone/>
            </a:pPr>
            <a:endParaRPr lang="en-US" dirty="0">
              <a:latin typeface="Times New Roman" panose="02020603050405020304" pitchFamily="18" charset="0"/>
              <a:cs typeface="Times New Roman" panose="02020603050405020304" pitchFamily="18" charset="0"/>
            </a:endParaRPr>
          </a:p>
          <a:p>
            <a:pPr marL="0" indent="0" algn="just">
              <a:buNone/>
            </a:pPr>
            <a:r>
              <a:rPr lang="en-US" sz="3400" dirty="0">
                <a:latin typeface="Times New Roman" panose="02020603050405020304" pitchFamily="18" charset="0"/>
                <a:cs typeface="Times New Roman" panose="02020603050405020304" pitchFamily="18" charset="0"/>
              </a:rPr>
              <a:t>For each and every transaction in the fabric, the following steps are followed-</a:t>
            </a:r>
          </a:p>
          <a:p>
            <a:pPr algn="just"/>
            <a:r>
              <a:rPr lang="en-US" sz="3400" dirty="0">
                <a:latin typeface="Times New Roman" panose="02020603050405020304" pitchFamily="18" charset="0"/>
                <a:cs typeface="Times New Roman" panose="02020603050405020304" pitchFamily="18" charset="0"/>
              </a:rPr>
              <a:t>Creation of the proposal: Imagine a deal between a smartphone manufacturer company and a smartphone dealership. The transaction begins when a member organization proposes or invokes a transaction request with the help of the client application or portal. Then the client application sends the proposal to peers in each organization for endorsement.</a:t>
            </a:r>
          </a:p>
          <a:p>
            <a:pPr marL="0" indent="0" algn="just">
              <a:buNone/>
            </a:pPr>
            <a:endParaRPr lang="en-US" sz="3400" dirty="0">
              <a:latin typeface="Times New Roman" panose="02020603050405020304" pitchFamily="18" charset="0"/>
              <a:cs typeface="Times New Roman" panose="02020603050405020304" pitchFamily="18" charset="0"/>
            </a:endParaRPr>
          </a:p>
          <a:p>
            <a:pPr algn="just"/>
            <a:r>
              <a:rPr lang="en-US" sz="3400" dirty="0">
                <a:latin typeface="Times New Roman" panose="02020603050405020304" pitchFamily="18" charset="0"/>
                <a:cs typeface="Times New Roman" panose="02020603050405020304" pitchFamily="18" charset="0"/>
              </a:rPr>
              <a:t>Endorsement of the transaction: After the proposal reaches the endorser peers (peers in each organization for endorsement of a proposal) the peer checks the fabric certificate authority of the requesting member and other details that are needed no authenticate the transaction. Then it executes the chain code (a piece of code that is written in one of the supported languages such as Go or Java) and returns a response. This response indicates the approval or rejection of the following transaction. The response is carried out to the client.</a:t>
            </a:r>
          </a:p>
          <a:p>
            <a:pPr marL="0" indent="0" algn="just">
              <a:buNone/>
            </a:pPr>
            <a:endParaRPr lang="en-US" sz="3400" dirty="0">
              <a:latin typeface="Times New Roman" panose="02020603050405020304" pitchFamily="18" charset="0"/>
              <a:cs typeface="Times New Roman" panose="02020603050405020304" pitchFamily="18" charset="0"/>
            </a:endParaRPr>
          </a:p>
          <a:p>
            <a:pPr algn="just"/>
            <a:r>
              <a:rPr lang="en-US" sz="3400" dirty="0">
                <a:latin typeface="Times New Roman" panose="02020603050405020304" pitchFamily="18" charset="0"/>
                <a:cs typeface="Times New Roman" panose="02020603050405020304" pitchFamily="18" charset="0"/>
              </a:rPr>
              <a:t>Submission to ordering service: After receiving the endorsement output, the approved transactions are sent to the ordering service by the client-side application. The peer responsible for the ordering service includes the transaction into a specific block and sends it to the peer nodes of different members of the network</a:t>
            </a:r>
          </a:p>
          <a:p>
            <a:pPr algn="just"/>
            <a:endParaRPr lang="en-US" sz="3400" dirty="0">
              <a:latin typeface="Times New Roman" panose="02020603050405020304" pitchFamily="18" charset="0"/>
              <a:cs typeface="Times New Roman" panose="02020603050405020304" pitchFamily="18" charset="0"/>
            </a:endParaRPr>
          </a:p>
          <a:p>
            <a:pPr algn="just"/>
            <a:r>
              <a:rPr lang="en-US" sz="3400" dirty="0">
                <a:latin typeface="Times New Roman" panose="02020603050405020304" pitchFamily="18" charset="0"/>
                <a:cs typeface="Times New Roman" panose="02020603050405020304" pitchFamily="18" charset="0"/>
              </a:rPr>
              <a:t>Updating the ledger: After receiving this block the peer nodes of such organizations update their local ledger with this block. Hence the new transactions are now committed.</a:t>
            </a:r>
          </a:p>
          <a:p>
            <a:endParaRPr lang="en-US"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D21D8924-BE97-D81E-5809-A01197FF86EB}"/>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5894032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49FAFB2B-6882-B54B-BACF-01708B190E19}"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a:bodyPr>
          <a:lstStyle/>
          <a:p>
            <a:pPr marL="0" indent="0" algn="ctr" fontAlgn="base">
              <a:buNone/>
            </a:pPr>
            <a:r>
              <a:rPr lang="en-IN" sz="2000" dirty="0">
                <a:effectLst/>
                <a:latin typeface="Times New Roman" panose="02020603050405020304" pitchFamily="18" charset="0"/>
                <a:cs typeface="Times New Roman" panose="02020603050405020304" pitchFamily="18" charset="0"/>
              </a:rPr>
              <a:t>Benefits Of Hyperledger Fabric</a:t>
            </a:r>
          </a:p>
          <a:p>
            <a:pPr marL="0" indent="0" algn="l" fontAlgn="base">
              <a:buNone/>
            </a:pPr>
            <a:r>
              <a:rPr lang="en-IN" sz="2000" dirty="0">
                <a:effectLst/>
                <a:latin typeface="Times New Roman" panose="02020603050405020304" pitchFamily="18" charset="0"/>
                <a:cs typeface="Times New Roman" panose="02020603050405020304" pitchFamily="18" charset="0"/>
              </a:rPr>
              <a:t>1. Open Source: </a:t>
            </a:r>
          </a:p>
          <a:p>
            <a:pPr marL="0" indent="0" algn="l" fontAlgn="base">
              <a:buNone/>
            </a:pPr>
            <a:r>
              <a:rPr lang="en-IN" sz="2000" dirty="0">
                <a:effectLst/>
                <a:latin typeface="Times New Roman" panose="02020603050405020304" pitchFamily="18" charset="0"/>
                <a:cs typeface="Times New Roman" panose="02020603050405020304" pitchFamily="18" charset="0"/>
              </a:rPr>
              <a:t>2. Private and Confidential:</a:t>
            </a:r>
          </a:p>
          <a:p>
            <a:pPr marL="0" indent="0" algn="l" fontAlgn="base">
              <a:buNone/>
            </a:pPr>
            <a:r>
              <a:rPr lang="en-IN" sz="2000" dirty="0">
                <a:effectLst/>
                <a:latin typeface="Times New Roman" panose="02020603050405020304" pitchFamily="18" charset="0"/>
                <a:cs typeface="Times New Roman" panose="02020603050405020304" pitchFamily="18" charset="0"/>
              </a:rPr>
              <a:t>3. Access  Control: </a:t>
            </a:r>
          </a:p>
          <a:p>
            <a:pPr marL="0" indent="0" algn="l" fontAlgn="base">
              <a:buNone/>
            </a:pPr>
            <a:r>
              <a:rPr lang="en-IN" sz="2000" dirty="0">
                <a:effectLst/>
                <a:latin typeface="Times New Roman" panose="02020603050405020304" pitchFamily="18" charset="0"/>
                <a:cs typeface="Times New Roman" panose="02020603050405020304" pitchFamily="18" charset="0"/>
              </a:rPr>
              <a:t>4. </a:t>
            </a:r>
            <a:r>
              <a:rPr lang="en-IN" sz="2000" dirty="0" err="1">
                <a:effectLst/>
                <a:latin typeface="Times New Roman" panose="02020603050405020304" pitchFamily="18" charset="0"/>
                <a:cs typeface="Times New Roman" panose="02020603050405020304" pitchFamily="18" charset="0"/>
              </a:rPr>
              <a:t>Chaincode</a:t>
            </a:r>
            <a:r>
              <a:rPr lang="en-IN" sz="2000" dirty="0">
                <a:effectLst/>
                <a:latin typeface="Times New Roman" panose="02020603050405020304" pitchFamily="18" charset="0"/>
                <a:cs typeface="Times New Roman" panose="02020603050405020304" pitchFamily="18" charset="0"/>
              </a:rPr>
              <a:t> Functionality: </a:t>
            </a:r>
          </a:p>
          <a:p>
            <a:pPr marL="0" indent="0" algn="l" fontAlgn="base">
              <a:buNone/>
            </a:pPr>
            <a:r>
              <a:rPr lang="en-IN" sz="2000" dirty="0">
                <a:effectLst/>
                <a:latin typeface="Times New Roman" panose="02020603050405020304" pitchFamily="18" charset="0"/>
                <a:cs typeface="Times New Roman" panose="02020603050405020304" pitchFamily="18" charset="0"/>
              </a:rPr>
              <a:t>5. Performance: </a:t>
            </a: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38A3AE77-79FE-DC57-26B8-4E4E503D419E}"/>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0493072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305E73A2-9F36-5947-A07C-A40B14409EE5}"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a:bodyPr>
          <a:lstStyle/>
          <a:p>
            <a:pPr algn="ctr" fontAlgn="base"/>
            <a:r>
              <a:rPr lang="en-IN" sz="2000" dirty="0">
                <a:effectLst/>
                <a:latin typeface="Times New Roman" panose="02020603050405020304" pitchFamily="18" charset="0"/>
                <a:cs typeface="Times New Roman" panose="02020603050405020304" pitchFamily="18" charset="0"/>
              </a:rPr>
              <a:t>Hyperledger Fabric 2.0: What’s New?</a:t>
            </a:r>
          </a:p>
          <a:p>
            <a:pPr algn="ctr" fontAlgn="base"/>
            <a:endParaRPr lang="en-IN" sz="2000" dirty="0">
              <a:effectLst/>
              <a:latin typeface="Times New Roman" panose="02020603050405020304" pitchFamily="18" charset="0"/>
              <a:cs typeface="Times New Roman" panose="02020603050405020304" pitchFamily="18" charset="0"/>
            </a:endParaRPr>
          </a:p>
          <a:p>
            <a:pPr algn="just" fontAlgn="base"/>
            <a:r>
              <a:rPr lang="en-IN" sz="1800" dirty="0">
                <a:effectLst/>
                <a:latin typeface="Times New Roman" panose="02020603050405020304" pitchFamily="18" charset="0"/>
                <a:cs typeface="Times New Roman" panose="02020603050405020304" pitchFamily="18" charset="0"/>
              </a:rPr>
              <a:t>The first-ever Hyperledger Fabric release was back in v1.0. And now, we have the second major Hyperledger Fabric 2.0 release. This time it does come with a lot of new and improved features for both users and operators in the </a:t>
            </a:r>
            <a:r>
              <a:rPr lang="en-IN" sz="1800" u="none"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platform</a:t>
            </a:r>
            <a:r>
              <a:rPr lang="en-IN" sz="1800" dirty="0">
                <a:effectLst/>
                <a:latin typeface="Times New Roman" panose="02020603050405020304" pitchFamily="18" charset="0"/>
                <a:cs typeface="Times New Roman" panose="02020603050405020304" pitchFamily="18" charset="0"/>
              </a:rPr>
              <a:t>.</a:t>
            </a:r>
          </a:p>
          <a:p>
            <a:pPr algn="just" fontAlgn="base"/>
            <a:r>
              <a:rPr lang="en-IN" sz="1800" dirty="0">
                <a:effectLst/>
                <a:latin typeface="Times New Roman" panose="02020603050405020304" pitchFamily="18" charset="0"/>
                <a:cs typeface="Times New Roman" panose="02020603050405020304" pitchFamily="18" charset="0"/>
              </a:rPr>
              <a:t>Hyperledger Fabric 2.0 release includes privacy patterns and supports new applications, new features for operating </a:t>
            </a:r>
            <a:r>
              <a:rPr lang="en-IN" sz="180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nodes</a:t>
            </a:r>
            <a:r>
              <a:rPr lang="en-IN" sz="1800" dirty="0">
                <a:effectLst/>
                <a:latin typeface="Times New Roman" panose="02020603050405020304" pitchFamily="18" charset="0"/>
                <a:cs typeface="Times New Roman" panose="02020603050405020304" pitchFamily="18" charset="0"/>
              </a:rPr>
              <a:t>, enhanced governance systems for </a:t>
            </a:r>
            <a:r>
              <a:rPr lang="en-IN" sz="180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smart contracts</a:t>
            </a:r>
            <a:r>
              <a:rPr lang="en-IN" sz="1800" dirty="0">
                <a:effectLst/>
                <a:latin typeface="Times New Roman" panose="02020603050405020304" pitchFamily="18" charset="0"/>
                <a:cs typeface="Times New Roman" panose="02020603050405020304" pitchFamily="18" charset="0"/>
              </a:rPr>
              <a:t>, and many more.</a:t>
            </a:r>
          </a:p>
          <a:p>
            <a:pPr algn="just" fontAlgn="base"/>
            <a:r>
              <a:rPr lang="en-IN" sz="1800" dirty="0">
                <a:effectLst/>
                <a:latin typeface="Times New Roman" panose="02020603050405020304" pitchFamily="18" charset="0"/>
                <a:cs typeface="Times New Roman" panose="02020603050405020304" pitchFamily="18" charset="0"/>
              </a:rPr>
              <a:t>However, they won’t force you to upgrade to the latest Hyperledger Fabric 2.0 if you are not ready yet. So, you have the option to upgrade when you are ready, or your company is ready for the transition.</a:t>
            </a: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F702E680-C399-243E-43A4-1DCC664B69BA}"/>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98006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C29F2F78-CA40-304A-9DD3-093588872696}"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a:bodyPr>
          <a:lstStyle/>
          <a:p>
            <a:pPr marL="0" indent="0" algn="ctr" fontAlgn="base">
              <a:buNone/>
            </a:pPr>
            <a:r>
              <a:rPr lang="en-IN" sz="2000" dirty="0">
                <a:effectLst/>
                <a:latin typeface="Times New Roman" panose="02020603050405020304" pitchFamily="18" charset="0"/>
                <a:cs typeface="Times New Roman" panose="02020603050405020304" pitchFamily="18" charset="0"/>
              </a:rPr>
              <a:t>Why Fabric 2.x is much better than Fabric 1.x?</a:t>
            </a: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3E1B33D-9EE1-A739-B756-1D1E4B6102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360486"/>
            <a:ext cx="7283450" cy="5023439"/>
          </a:xfrm>
          <a:prstGeom prst="rect">
            <a:avLst/>
          </a:prstGeom>
        </p:spPr>
      </p:pic>
      <p:sp>
        <p:nvSpPr>
          <p:cNvPr id="2" name="Footer Placeholder 12">
            <a:extLst>
              <a:ext uri="{FF2B5EF4-FFF2-40B4-BE49-F238E27FC236}">
                <a16:creationId xmlns:a16="http://schemas.microsoft.com/office/drawing/2014/main" id="{AD3A4E04-552A-4679-BB27-F28F00BD9728}"/>
              </a:ext>
            </a:extLst>
          </p:cNvPr>
          <p:cNvSpPr>
            <a:spLocks noGrp="1"/>
          </p:cNvSpPr>
          <p:nvPr>
            <p:ph type="ftr" sz="quarter" idx="11"/>
          </p:nvPr>
        </p:nvSpPr>
        <p:spPr>
          <a:xfrm>
            <a:off x="2362200" y="6464886"/>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637841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0D12EF62-B38D-9148-99F2-3A72B7C9E689}"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1"/>
            <a:ext cx="8229600" cy="4724400"/>
          </a:xfrm>
        </p:spPr>
        <p:txBody>
          <a:bodyPr>
            <a:normAutofit lnSpcReduction="10000"/>
          </a:bodyPr>
          <a:lstStyle/>
          <a:p>
            <a:pPr marL="0" indent="0" algn="ctr" fontAlgn="base">
              <a:buNone/>
            </a:pPr>
            <a:r>
              <a:rPr lang="en-IN" sz="2000" dirty="0">
                <a:latin typeface="Times New Roman" panose="02020603050405020304" pitchFamily="18" charset="0"/>
                <a:cs typeface="Times New Roman" panose="02020603050405020304" pitchFamily="18" charset="0"/>
              </a:rPr>
              <a:t>S</a:t>
            </a:r>
            <a:r>
              <a:rPr lang="en-IN" sz="2000" dirty="0">
                <a:effectLst/>
                <a:latin typeface="Times New Roman" panose="02020603050405020304" pitchFamily="18" charset="0"/>
                <a:cs typeface="Times New Roman" panose="02020603050405020304" pitchFamily="18" charset="0"/>
              </a:rPr>
              <a:t>ome of the highlights of the new release </a:t>
            </a: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algn="just" fontAlgn="base"/>
            <a:r>
              <a:rPr lang="en-IN" sz="1800" dirty="0">
                <a:effectLst/>
                <a:latin typeface="Times New Roman" panose="02020603050405020304" pitchFamily="18" charset="0"/>
                <a:cs typeface="Times New Roman" panose="02020603050405020304" pitchFamily="18" charset="0"/>
              </a:rPr>
              <a:t>Smart Contracts Decentralized Governance</a:t>
            </a:r>
          </a:p>
          <a:p>
            <a:pPr algn="just" fontAlgn="base"/>
            <a:r>
              <a:rPr lang="en-IN" sz="1800" dirty="0">
                <a:effectLst/>
                <a:latin typeface="Times New Roman" panose="02020603050405020304" pitchFamily="18" charset="0"/>
                <a:cs typeface="Times New Roman" panose="02020603050405020304" pitchFamily="18" charset="0"/>
              </a:rPr>
              <a:t>Agreement to The Parameters of </a:t>
            </a:r>
            <a:r>
              <a:rPr lang="en-IN" sz="1800" dirty="0" err="1">
                <a:effectLst/>
                <a:latin typeface="Times New Roman" panose="02020603050405020304" pitchFamily="18" charset="0"/>
                <a:cs typeface="Times New Roman" panose="02020603050405020304" pitchFamily="18" charset="0"/>
              </a:rPr>
              <a:t>Chaincode</a:t>
            </a:r>
            <a:endParaRPr lang="en-IN" sz="1800" dirty="0">
              <a:effectLst/>
              <a:latin typeface="Times New Roman" panose="02020603050405020304" pitchFamily="18" charset="0"/>
              <a:cs typeface="Times New Roman" panose="02020603050405020304" pitchFamily="18" charset="0"/>
            </a:endParaRPr>
          </a:p>
          <a:p>
            <a:pPr algn="just" fontAlgn="base"/>
            <a:r>
              <a:rPr lang="en-IN" sz="1800" dirty="0">
                <a:effectLst/>
                <a:latin typeface="Times New Roman" panose="02020603050405020304" pitchFamily="18" charset="0"/>
                <a:cs typeface="Times New Roman" panose="02020603050405020304" pitchFamily="18" charset="0"/>
              </a:rPr>
              <a:t>Cautious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Upgrades</a:t>
            </a:r>
          </a:p>
          <a:p>
            <a:pPr algn="just" fontAlgn="base"/>
            <a:r>
              <a:rPr lang="en-IN" sz="1800" dirty="0">
                <a:effectLst/>
                <a:latin typeface="Times New Roman" panose="02020603050405020304" pitchFamily="18" charset="0"/>
                <a:cs typeface="Times New Roman" panose="02020603050405020304" pitchFamily="18" charset="0"/>
              </a:rPr>
              <a:t>Private Data Collection and Easy Endorsement Policy Updates</a:t>
            </a:r>
          </a:p>
          <a:p>
            <a:pPr algn="just" fontAlgn="base"/>
            <a:r>
              <a:rPr lang="en-IN" sz="1800" dirty="0">
                <a:effectLst/>
                <a:latin typeface="Times New Roman" panose="02020603050405020304" pitchFamily="18" charset="0"/>
                <a:cs typeface="Times New Roman" panose="02020603050405020304" pitchFamily="18" charset="0"/>
              </a:rPr>
              <a:t>Inspectable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Packages</a:t>
            </a:r>
          </a:p>
          <a:p>
            <a:pPr algn="just" fontAlgn="base"/>
            <a:r>
              <a:rPr lang="en-IN" sz="1800" dirty="0">
                <a:effectLst/>
                <a:latin typeface="Times New Roman" panose="02020603050405020304" pitchFamily="18" charset="0"/>
                <a:cs typeface="Times New Roman" panose="02020603050405020304" pitchFamily="18" charset="0"/>
              </a:rPr>
              <a:t>Multiple </a:t>
            </a:r>
            <a:r>
              <a:rPr lang="en-IN" sz="1800" dirty="0" err="1">
                <a:effectLst/>
                <a:latin typeface="Times New Roman" panose="02020603050405020304" pitchFamily="18" charset="0"/>
                <a:cs typeface="Times New Roman" panose="02020603050405020304" pitchFamily="18" charset="0"/>
              </a:rPr>
              <a:t>Chaincodes</a:t>
            </a:r>
            <a:r>
              <a:rPr lang="en-IN" sz="1800" dirty="0">
                <a:effectLst/>
                <a:latin typeface="Times New Roman" panose="02020603050405020304" pitchFamily="18" charset="0"/>
                <a:cs typeface="Times New Roman" panose="02020603050405020304" pitchFamily="18" charset="0"/>
              </a:rPr>
              <a:t> On A Channel</a:t>
            </a:r>
          </a:p>
          <a:p>
            <a:pPr algn="just" fontAlgn="base"/>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Packages Across Channel Members</a:t>
            </a:r>
          </a:p>
          <a:p>
            <a:pPr algn="just" fontAlgn="base"/>
            <a:r>
              <a:rPr lang="en-IN" sz="1800" dirty="0">
                <a:effectLst/>
                <a:latin typeface="Times New Roman" panose="02020603050405020304" pitchFamily="18" charset="0"/>
                <a:cs typeface="Times New Roman" panose="02020603050405020304" pitchFamily="18" charset="0"/>
              </a:rPr>
              <a:t>Using the New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Lifecycle</a:t>
            </a:r>
          </a:p>
          <a:p>
            <a:pPr algn="just" fontAlgn="base"/>
            <a:r>
              <a:rPr lang="en-IN" sz="1800" dirty="0">
                <a:effectLst/>
                <a:latin typeface="Times New Roman" panose="02020603050405020304" pitchFamily="18" charset="0"/>
                <a:cs typeface="Times New Roman" panose="02020603050405020304" pitchFamily="18" charset="0"/>
              </a:rPr>
              <a:t>New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Application Patterns</a:t>
            </a:r>
          </a:p>
          <a:p>
            <a:pPr algn="just" fontAlgn="base"/>
            <a:r>
              <a:rPr lang="en-IN" sz="1800" dirty="0">
                <a:effectLst/>
                <a:latin typeface="Times New Roman" panose="02020603050405020304" pitchFamily="18" charset="0"/>
                <a:cs typeface="Times New Roman" panose="02020603050405020304" pitchFamily="18" charset="0"/>
              </a:rPr>
              <a:t>Automated Checks</a:t>
            </a:r>
          </a:p>
          <a:p>
            <a:pPr algn="just" fontAlgn="base"/>
            <a:r>
              <a:rPr lang="en-IN" sz="1800" dirty="0">
                <a:effectLst/>
                <a:latin typeface="Times New Roman" panose="02020603050405020304" pitchFamily="18" charset="0"/>
                <a:cs typeface="Times New Roman" panose="02020603050405020304" pitchFamily="18" charset="0"/>
              </a:rPr>
              <a:t>Decentralized Agreement</a:t>
            </a:r>
          </a:p>
          <a:p>
            <a:pPr algn="just" fontAlgn="base"/>
            <a:r>
              <a:rPr lang="en-IN" sz="1800" dirty="0">
                <a:effectLst/>
                <a:latin typeface="Times New Roman" panose="02020603050405020304" pitchFamily="18" charset="0"/>
                <a:cs typeface="Times New Roman" panose="02020603050405020304" pitchFamily="18" charset="0"/>
              </a:rPr>
              <a:t>Capabilities</a:t>
            </a:r>
          </a:p>
          <a:p>
            <a:pPr algn="just" fontAlgn="base"/>
            <a:r>
              <a:rPr lang="en-IN" sz="1800" dirty="0">
                <a:effectLst/>
                <a:latin typeface="Times New Roman" panose="02020603050405020304" pitchFamily="18" charset="0"/>
                <a:cs typeface="Times New Roman" panose="02020603050405020304" pitchFamily="18" charset="0"/>
              </a:rPr>
              <a:t>Private Data Enhancements</a:t>
            </a:r>
          </a:p>
          <a:p>
            <a:pPr algn="just" fontAlgn="base"/>
            <a:endParaRPr lang="en-IN" sz="1100" b="1" i="0" dirty="0">
              <a:effectLst/>
              <a:latin typeface="open sans" panose="020B0606030504020204" pitchFamily="34" charset="0"/>
            </a:endParaRP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1CBFB224-B69C-2325-8235-BFC720DF504F}"/>
              </a:ext>
            </a:extLst>
          </p:cNvPr>
          <p:cNvSpPr>
            <a:spLocks noGrp="1"/>
          </p:cNvSpPr>
          <p:nvPr>
            <p:ph type="ftr" sz="quarter" idx="11"/>
          </p:nvPr>
        </p:nvSpPr>
        <p:spPr>
          <a:xfrm>
            <a:off x="2286000" y="64008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266247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dirty="0"/>
          </a:p>
          <a:p>
            <a:endParaRPr lang="en-US" dirty="0"/>
          </a:p>
        </p:txBody>
      </p:sp>
      <p:sp>
        <p:nvSpPr>
          <p:cNvPr id="4" name="Date Placeholder 3"/>
          <p:cNvSpPr>
            <a:spLocks noGrp="1"/>
          </p:cNvSpPr>
          <p:nvPr>
            <p:ph type="dt" sz="half" idx="10"/>
          </p:nvPr>
        </p:nvSpPr>
        <p:spPr/>
        <p:txBody>
          <a:bodyPr/>
          <a:lstStyle/>
          <a:p>
            <a:fld id="{BB7DE164-F401-A246-9871-3AEE22B4AD16}" type="datetime1">
              <a:rPr lang="en-IN" smtClean="0"/>
              <a:t>15/01/25</a:t>
            </a:fld>
            <a:endParaRPr lang="en-US"/>
          </a:p>
        </p:txBody>
      </p:sp>
      <p:sp>
        <p:nvSpPr>
          <p:cNvPr id="9" name="Title 1"/>
          <p:cNvSpPr txBox="1">
            <a:spLocks/>
          </p:cNvSpPr>
          <p:nvPr/>
        </p:nvSpPr>
        <p:spPr>
          <a:xfrm>
            <a:off x="1371600" y="1"/>
            <a:ext cx="5867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400" dirty="0"/>
              <a:t>Noida Institute of Engineering and Technology, Greater Noida</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885190"/>
            <a:ext cx="6553199" cy="4684915"/>
          </a:xfrm>
          <a:prstGeom prst="rect">
            <a:avLst/>
          </a:prstGeom>
        </p:spPr>
      </p:pic>
      <p:sp>
        <p:nvSpPr>
          <p:cNvPr id="6" name="Footer Placeholder 12">
            <a:extLst>
              <a:ext uri="{FF2B5EF4-FFF2-40B4-BE49-F238E27FC236}">
                <a16:creationId xmlns:a16="http://schemas.microsoft.com/office/drawing/2014/main" id="{9DFFFB84-6781-D735-3D22-2834D18BF0A8}"/>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74144776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EB01BAFE-99DE-EF40-B090-A3F27B029798}"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Architecture Overview of Hyperledger Foundation(CO5)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a:bodyPr>
          <a:lstStyle/>
          <a:p>
            <a:pPr marL="0" indent="0" algn="ctr" fontAlgn="base">
              <a:buNone/>
            </a:pPr>
            <a:r>
              <a:rPr lang="en-IN" sz="2000" dirty="0">
                <a:latin typeface="Times New Roman" panose="02020603050405020304" pitchFamily="18" charset="0"/>
                <a:cs typeface="Times New Roman" panose="02020603050405020304" pitchFamily="18" charset="0"/>
              </a:rPr>
              <a:t>What Is Private Data?</a:t>
            </a:r>
          </a:p>
          <a:p>
            <a:pPr marL="0" indent="0" algn="ctr" fontAlgn="base">
              <a:buNone/>
            </a:pPr>
            <a:endParaRPr lang="en-IN" sz="2000" dirty="0">
              <a:latin typeface="Times New Roman" panose="02020603050405020304" pitchFamily="18" charset="0"/>
              <a:cs typeface="Times New Roman" panose="02020603050405020304" pitchFamily="18" charset="0"/>
            </a:endParaRPr>
          </a:p>
          <a:p>
            <a:pPr marL="0" indent="0" algn="just" fontAlgn="base">
              <a:buNone/>
            </a:pPr>
            <a:r>
              <a:rPr lang="en-IN" sz="1800" dirty="0">
                <a:latin typeface="Times New Roman" panose="02020603050405020304" pitchFamily="18" charset="0"/>
                <a:cs typeface="Times New Roman" panose="02020603050405020304" pitchFamily="18" charset="0"/>
              </a:rPr>
              <a:t>In many cases, an enterprise may need to keep certain information private in a channel from other companies. Thus, they have to create a new channel with only the organizations that can see the information separately. But that means it will also need additional administrations, policies, membership accesses, and many more.</a:t>
            </a:r>
          </a:p>
          <a:p>
            <a:pPr marL="0" indent="0" algn="just" fontAlgn="base">
              <a:buNone/>
            </a:pPr>
            <a:endParaRPr lang="en-IN" sz="1800" dirty="0">
              <a:latin typeface="Times New Roman" panose="02020603050405020304" pitchFamily="18" charset="0"/>
              <a:cs typeface="Times New Roman" panose="02020603050405020304" pitchFamily="18" charset="0"/>
            </a:endParaRPr>
          </a:p>
          <a:p>
            <a:pPr marL="0" indent="0" algn="just" fontAlgn="base">
              <a:buNone/>
            </a:pPr>
            <a:r>
              <a:rPr lang="en-IN" sz="1800" dirty="0">
                <a:latin typeface="Times New Roman" panose="02020603050405020304" pitchFamily="18" charset="0"/>
                <a:cs typeface="Times New Roman" panose="02020603050405020304" pitchFamily="18" charset="0"/>
              </a:rPr>
              <a:t>More so, it also doesn’t allow the channel participant to use the system in any use cases where all parties can see some part of information while others remain hidden.</a:t>
            </a:r>
          </a:p>
          <a:p>
            <a:pPr marL="0" indent="0" algn="just" fontAlgn="base">
              <a:buNone/>
            </a:pPr>
            <a:r>
              <a:rPr lang="en-IN" sz="1800" dirty="0">
                <a:latin typeface="Times New Roman" panose="02020603050405020304" pitchFamily="18" charset="0"/>
                <a:cs typeface="Times New Roman" panose="02020603050405020304" pitchFamily="18" charset="0"/>
              </a:rPr>
              <a:t>However, now the Hyperledger Fabric 2.0 roadmap will help you create a private data collection. Here you can define a subset of companies that can see the private data without creating a new channel for every case.</a:t>
            </a:r>
          </a:p>
          <a:p>
            <a:pPr algn="just" fontAlgn="base"/>
            <a:endParaRPr lang="en-IN" sz="1100" b="1" i="0" dirty="0">
              <a:effectLst/>
              <a:latin typeface="open sans" panose="020B0606030504020204" pitchFamily="34" charset="0"/>
            </a:endParaRP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76A6BEB3-C680-70DC-90B4-2AD231DEBE91}"/>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8133849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E87207F0-8E71-3749-A02A-2301D9DC080C}"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1"/>
            <a:ext cx="8229600" cy="4876800"/>
          </a:xfrm>
        </p:spPr>
        <p:txBody>
          <a:bodyPr>
            <a:normAutofit fontScale="92500" lnSpcReduction="10000"/>
          </a:bodyPr>
          <a:lstStyle/>
          <a:p>
            <a:pPr marL="0" indent="0" algn="ctr" fontAlgn="base">
              <a:buNone/>
            </a:pPr>
            <a:r>
              <a:rPr lang="en-IN" sz="2000" dirty="0">
                <a:latin typeface="Times New Roman" panose="02020603050405020304" pitchFamily="18" charset="0"/>
                <a:cs typeface="Times New Roman" panose="02020603050405020304" pitchFamily="18" charset="0"/>
              </a:rPr>
              <a:t>What is </a:t>
            </a:r>
            <a:r>
              <a:rPr lang="en-IN" sz="2000" dirty="0" err="1">
                <a:latin typeface="Times New Roman" panose="02020603050405020304" pitchFamily="18" charset="0"/>
                <a:cs typeface="Times New Roman" panose="02020603050405020304" pitchFamily="18" charset="0"/>
              </a:rPr>
              <a:t>Chaincode</a:t>
            </a:r>
            <a:r>
              <a:rPr lang="en-IN" sz="2000" dirty="0">
                <a:latin typeface="Times New Roman" panose="02020603050405020304" pitchFamily="18" charset="0"/>
                <a:cs typeface="Times New Roman" panose="02020603050405020304" pitchFamily="18" charset="0"/>
              </a:rPr>
              <a:t>?</a:t>
            </a:r>
          </a:p>
          <a:p>
            <a:pPr marL="0" indent="0" algn="just" fontAlgn="base">
              <a:buNone/>
            </a:pP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is a program, written in Go, Node.js, or Java that implements a prescribed interface.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runs in a secured Docker container isolated from the endorsing peer process.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initializes and manages ledger state through transactions submitted by applications.</a:t>
            </a:r>
          </a:p>
          <a:p>
            <a:pPr marL="0" indent="0" algn="just" fontAlgn="base">
              <a:buNone/>
            </a:pPr>
            <a:endParaRPr lang="en-IN" sz="1800" dirty="0">
              <a:latin typeface="Times New Roman" panose="02020603050405020304" pitchFamily="18" charset="0"/>
              <a:cs typeface="Times New Roman" panose="02020603050405020304" pitchFamily="18" charset="0"/>
            </a:endParaRPr>
          </a:p>
          <a:p>
            <a:pPr marL="0" indent="0" algn="just" fontAlgn="base">
              <a:buNone/>
            </a:pPr>
            <a:r>
              <a:rPr lang="en-IN" sz="1800" dirty="0">
                <a:latin typeface="Times New Roman" panose="02020603050405020304" pitchFamily="18" charset="0"/>
                <a:cs typeface="Times New Roman" panose="02020603050405020304" pitchFamily="18" charset="0"/>
              </a:rPr>
              <a:t>A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typically handles business logic agreed to by members of the network, so it may be considered as a “smart contract”. Ledger updates created by a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are scoped exclusively to that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and can’t be accessed directly by another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However, within the same network, given the appropriate permission a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may invoke another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to access its state.</a:t>
            </a:r>
          </a:p>
          <a:p>
            <a:pPr marL="0" indent="0" algn="just" fontAlgn="base">
              <a:buNone/>
            </a:pPr>
            <a:endParaRPr lang="en-IN" sz="1800" dirty="0">
              <a:latin typeface="Times New Roman" panose="02020603050405020304" pitchFamily="18" charset="0"/>
              <a:cs typeface="Times New Roman" panose="02020603050405020304" pitchFamily="18" charset="0"/>
            </a:endParaRPr>
          </a:p>
          <a:p>
            <a:pPr marL="0" indent="0" algn="just" fontAlgn="base">
              <a:buNone/>
            </a:pPr>
            <a:r>
              <a:rPr lang="en-IN" sz="1800" dirty="0">
                <a:latin typeface="Times New Roman" panose="02020603050405020304" pitchFamily="18" charset="0"/>
                <a:cs typeface="Times New Roman" panose="02020603050405020304" pitchFamily="18" charset="0"/>
              </a:rPr>
              <a:t>In this concept topic, we will explore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through the eyes of a blockchain network operator rather than an application developer.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operators can use this topic as a guide to how to use the Fabric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lifecycle to deploy and manage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on their network.</a:t>
            </a:r>
          </a:p>
          <a:p>
            <a:pPr marL="0" indent="0" algn="ctr" fontAlgn="base">
              <a:buNone/>
            </a:pP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a:p>
            <a:pPr algn="just" fontAlgn="base"/>
            <a:endParaRPr lang="en-IN" sz="1100" b="1" i="0" dirty="0">
              <a:effectLst/>
              <a:latin typeface="open sans" panose="020B0606030504020204" pitchFamily="34" charset="0"/>
            </a:endParaRP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A6AA35D6-449E-48D6-DF44-30F581AEB284}"/>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8206395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C5F45F77-C6F4-2844-8815-F887EB9FD866}"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457200" y="914400"/>
            <a:ext cx="8229600" cy="5211763"/>
          </a:xfrm>
        </p:spPr>
        <p:txBody>
          <a:bodyPr>
            <a:normAutofit/>
          </a:bodyPr>
          <a:lstStyle/>
          <a:p>
            <a:pPr marL="0" indent="0" algn="ctr">
              <a:buNone/>
            </a:pPr>
            <a:r>
              <a:rPr lang="en-IN" sz="2000" dirty="0">
                <a:effectLst/>
                <a:latin typeface="Times New Roman" panose="02020603050405020304" pitchFamily="18" charset="0"/>
                <a:cs typeface="Times New Roman" panose="02020603050405020304" pitchFamily="18" charset="0"/>
              </a:rPr>
              <a:t>Deploying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endParaRPr lang="en-IN" sz="2000" dirty="0">
              <a:effectLst/>
              <a:latin typeface="Times New Roman" panose="02020603050405020304" pitchFamily="18" charset="0"/>
              <a:cs typeface="Times New Roman" panose="02020603050405020304" pitchFamily="18" charset="0"/>
            </a:endParaRPr>
          </a:p>
          <a:p>
            <a:pPr marL="0" indent="0" algn="just">
              <a:buNone/>
            </a:pPr>
            <a:r>
              <a:rPr lang="en-IN" sz="1800" dirty="0">
                <a:effectLst/>
                <a:latin typeface="Times New Roman" panose="02020603050405020304" pitchFamily="18" charset="0"/>
                <a:cs typeface="Times New Roman" panose="02020603050405020304" pitchFamily="18" charset="0"/>
              </a:rPr>
              <a:t>The Fabric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lifecycle is a process that allows multiple organizations to agree on how a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will be operated before it can be used on a channel. A network operator would use the Fabric lifecycle to perform the following tasks:</a:t>
            </a:r>
          </a:p>
          <a:p>
            <a:pPr lvl="1" algn="just">
              <a:buFont typeface="Arial" panose="020B0604020202020204" pitchFamily="34" charset="0"/>
              <a:buChar char="•"/>
            </a:pPr>
            <a:r>
              <a:rPr lang="en-IN" sz="1800" u="none"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Install and define a chaincode</a:t>
            </a:r>
            <a:endParaRPr lang="en-IN" sz="1800" dirty="0">
              <a:effectLst/>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180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Upgrade a chaincode</a:t>
            </a:r>
            <a:endParaRPr lang="en-IN" sz="1800" dirty="0">
              <a:effectLst/>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180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Deployment Scenarios</a:t>
            </a:r>
            <a:endParaRPr lang="en-IN" sz="1800" dirty="0">
              <a:effectLst/>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1800" u="none" strike="noStrike" dirty="0">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Migrate to the new Fabric lifecycle</a:t>
            </a:r>
            <a:endParaRPr lang="en-IN" sz="1800" dirty="0">
              <a:effectLst/>
              <a:latin typeface="Times New Roman" panose="02020603050405020304" pitchFamily="18" charset="0"/>
              <a:cs typeface="Times New Roman" panose="02020603050405020304" pitchFamily="18" charset="0"/>
            </a:endParaRPr>
          </a:p>
          <a:p>
            <a:pPr marL="0" indent="0" algn="ctr" fontAlgn="base">
              <a:buNone/>
            </a:pP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a:p>
            <a:pPr algn="just" fontAlgn="base"/>
            <a:endParaRPr lang="en-IN" sz="1100" b="1" i="0" dirty="0">
              <a:effectLst/>
              <a:latin typeface="open sans" panose="020B0606030504020204" pitchFamily="34" charset="0"/>
            </a:endParaRPr>
          </a:p>
          <a:p>
            <a:pPr marL="0" indent="0" algn="ctr" fontAlgn="base">
              <a:buNone/>
            </a:pPr>
            <a:endParaRPr lang="en-IN" sz="2000" dirty="0">
              <a:effectLst/>
              <a:latin typeface="Times New Roman" panose="02020603050405020304" pitchFamily="18" charset="0"/>
              <a:cs typeface="Times New Roman" panose="02020603050405020304" pitchFamily="18" charset="0"/>
            </a:endParaRPr>
          </a:p>
          <a:p>
            <a:pPr marL="0" indent="0" algn="l" fontAlgn="base">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C9C1EAEC-BFBB-C84B-FCDF-7F0D6D12A7D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612042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44183BA1-5C60-0043-A0FC-D2C1CE258CBB}"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10" name="Footer Placeholder 9"/>
          <p:cNvSpPr>
            <a:spLocks noGrp="1"/>
          </p:cNvSpPr>
          <p:nvPr>
            <p:ph type="ftr" sz="quarter" idx="11"/>
          </p:nvPr>
        </p:nvSpPr>
        <p:spPr>
          <a:xfrm>
            <a:off x="2514600" y="6356350"/>
            <a:ext cx="5029200" cy="365125"/>
          </a:xfrm>
        </p:spPr>
        <p:txBody>
          <a:bodyPr/>
          <a:lstStyle/>
          <a:p>
            <a:r>
              <a:rPr lang="en-US"/>
              <a:t>Mr. Yaduvir Singh         ACSAI-0601           Unit Number: 5</a:t>
            </a:r>
            <a:endParaRPr lang="en-US" dirty="0"/>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402179"/>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Install and define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just">
              <a:buNone/>
            </a:pPr>
            <a:r>
              <a:rPr lang="en-IN" sz="1800" dirty="0">
                <a:effectLst/>
                <a:latin typeface="Times New Roman" panose="02020603050405020304" pitchFamily="18" charset="0"/>
                <a:cs typeface="Times New Roman" panose="02020603050405020304" pitchFamily="18" charset="0"/>
              </a:rPr>
              <a:t>Fabric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lifecycle requires that organizations agree to the parameters that define a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such as name, version, and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endorsement policy. Channel members come to agreement using the following four steps. </a:t>
            </a:r>
          </a:p>
          <a:p>
            <a:pPr marL="0" indent="0" algn="just">
              <a:buNone/>
            </a:pPr>
            <a:r>
              <a:rPr lang="en-IN" sz="1800" dirty="0">
                <a:effectLst/>
                <a:latin typeface="Times New Roman" panose="02020603050405020304" pitchFamily="18" charset="0"/>
                <a:cs typeface="Times New Roman" panose="02020603050405020304" pitchFamily="18" charset="0"/>
              </a:rPr>
              <a:t>Package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This step can be completed by one organization or by each organization.</a:t>
            </a:r>
          </a:p>
          <a:p>
            <a:pPr marL="0" indent="0" algn="just">
              <a:buNone/>
            </a:pPr>
            <a:r>
              <a:rPr lang="en-IN" sz="1800" dirty="0">
                <a:effectLst/>
                <a:latin typeface="Times New Roman" panose="02020603050405020304" pitchFamily="18" charset="0"/>
                <a:cs typeface="Times New Roman" panose="02020603050405020304" pitchFamily="18" charset="0"/>
              </a:rPr>
              <a:t>Install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on your peers: Every organization that will use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to endorse a transaction or query the ledger needs to complete this step.</a:t>
            </a:r>
          </a:p>
          <a:p>
            <a:pPr marL="0" indent="0" algn="just">
              <a:buNone/>
            </a:pPr>
            <a:r>
              <a:rPr lang="en-IN" sz="1800" dirty="0">
                <a:effectLst/>
                <a:latin typeface="Times New Roman" panose="02020603050405020304" pitchFamily="18" charset="0"/>
                <a:cs typeface="Times New Roman" panose="02020603050405020304" pitchFamily="18" charset="0"/>
              </a:rPr>
              <a:t>Approve a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definition for your organization: Every organization that will use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needs to complete this step.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definition needs to be approved by a sufficient number of organizations to satisfy the channel’s </a:t>
            </a:r>
            <a:r>
              <a:rPr lang="en-IN" sz="1800" dirty="0" err="1">
                <a:effectLst/>
                <a:latin typeface="Times New Roman" panose="02020603050405020304" pitchFamily="18" charset="0"/>
                <a:cs typeface="Times New Roman" panose="02020603050405020304" pitchFamily="18" charset="0"/>
              </a:rPr>
              <a:t>LifecycleEndorsment</a:t>
            </a:r>
            <a:r>
              <a:rPr lang="en-IN" sz="1800" dirty="0">
                <a:effectLst/>
                <a:latin typeface="Times New Roman" panose="02020603050405020304" pitchFamily="18" charset="0"/>
                <a:cs typeface="Times New Roman" panose="02020603050405020304" pitchFamily="18" charset="0"/>
              </a:rPr>
              <a:t> policy (a majority, by default) before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can be started on the channel.</a:t>
            </a:r>
          </a:p>
          <a:p>
            <a:pPr marL="0" indent="0" algn="just">
              <a:buNone/>
            </a:pPr>
            <a:r>
              <a:rPr lang="en-IN" sz="1800" dirty="0">
                <a:effectLst/>
                <a:latin typeface="Times New Roman" panose="02020603050405020304" pitchFamily="18" charset="0"/>
                <a:cs typeface="Times New Roman" panose="02020603050405020304" pitchFamily="18" charset="0"/>
              </a:rPr>
              <a:t>Commit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definition to the channel: The commit transaction needs to be submitted by one organization once the required number of organizations on the channel have approved. The submitter first collects endorsements from enough peers of the organizations that have approved, and then submits the transaction to commit the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definition.</a:t>
            </a:r>
          </a:p>
          <a:p>
            <a:pPr marL="0" indent="0" algn="just" fontAlgn="base">
              <a:buNone/>
            </a:pP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92904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34C15B37-7D20-9842-9BE3-2BBAF54410C2}"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Upgrade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br>
              <a:rPr lang="en-IN" sz="20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ADE80CD-66D7-A41D-2954-98C429F74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524000"/>
            <a:ext cx="8229600" cy="4157374"/>
          </a:xfrm>
          <a:prstGeom prst="rect">
            <a:avLst/>
          </a:prstGeom>
        </p:spPr>
      </p:pic>
      <p:sp>
        <p:nvSpPr>
          <p:cNvPr id="2" name="Footer Placeholder 12">
            <a:extLst>
              <a:ext uri="{FF2B5EF4-FFF2-40B4-BE49-F238E27FC236}">
                <a16:creationId xmlns:a16="http://schemas.microsoft.com/office/drawing/2014/main" id="{5E18D700-E512-32C2-0CC7-82558E948076}"/>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5128710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4FD590A6-2D63-3F48-8BB0-10F9A6F1E441}"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Upgrade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br>
              <a:rPr lang="en-IN" sz="20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80EBB1C-1FCC-4A8F-4681-EF4FA1B078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516" y="1219200"/>
            <a:ext cx="7772400" cy="3797042"/>
          </a:xfrm>
          <a:prstGeom prst="rect">
            <a:avLst/>
          </a:prstGeom>
        </p:spPr>
      </p:pic>
      <p:sp>
        <p:nvSpPr>
          <p:cNvPr id="2" name="Footer Placeholder 12">
            <a:extLst>
              <a:ext uri="{FF2B5EF4-FFF2-40B4-BE49-F238E27FC236}">
                <a16:creationId xmlns:a16="http://schemas.microsoft.com/office/drawing/2014/main" id="{683C1ADE-393E-9259-1CB4-7BBE3924BF5F}"/>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6359319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74B70935-413F-674A-8F8A-BEB22B7CA47B}"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Upgrade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br>
              <a:rPr lang="en-IN" sz="20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DA61D38-8E3B-F044-1A51-1FF30C11E9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103607"/>
            <a:ext cx="7772400" cy="4793504"/>
          </a:xfrm>
          <a:prstGeom prst="rect">
            <a:avLst/>
          </a:prstGeom>
        </p:spPr>
      </p:pic>
      <p:sp>
        <p:nvSpPr>
          <p:cNvPr id="2" name="Footer Placeholder 12">
            <a:extLst>
              <a:ext uri="{FF2B5EF4-FFF2-40B4-BE49-F238E27FC236}">
                <a16:creationId xmlns:a16="http://schemas.microsoft.com/office/drawing/2014/main" id="{1824421C-A47F-0CCE-49D2-BAADFAB61058}"/>
              </a:ext>
            </a:extLst>
          </p:cNvPr>
          <p:cNvSpPr>
            <a:spLocks noGrp="1"/>
          </p:cNvSpPr>
          <p:nvPr>
            <p:ph type="ftr" sz="quarter" idx="11"/>
          </p:nvPr>
        </p:nvSpPr>
        <p:spPr>
          <a:xfrm>
            <a:off x="2286000" y="64166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7955515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CC01A699-D862-1A46-AF39-931883DC6458}"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Upgrade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br>
              <a:rPr lang="en-IN" sz="20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9D22429-B199-37BA-3133-3D15B8ECA6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453" y="1163782"/>
            <a:ext cx="7772400" cy="4845949"/>
          </a:xfrm>
          <a:prstGeom prst="rect">
            <a:avLst/>
          </a:prstGeom>
        </p:spPr>
      </p:pic>
      <p:sp>
        <p:nvSpPr>
          <p:cNvPr id="2" name="Footer Placeholder 12">
            <a:extLst>
              <a:ext uri="{FF2B5EF4-FFF2-40B4-BE49-F238E27FC236}">
                <a16:creationId xmlns:a16="http://schemas.microsoft.com/office/drawing/2014/main" id="{ACA40AAF-AF8E-1D6A-5E12-1E482DE9C818}"/>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7018565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E411E80A-5C56-8046-B23F-7DB42AD7ABF0}"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Upgrade a </a:t>
            </a:r>
            <a:r>
              <a:rPr lang="en-IN" sz="2000" dirty="0" err="1">
                <a:effectLst/>
                <a:latin typeface="Times New Roman" panose="02020603050405020304" pitchFamily="18" charset="0"/>
                <a:cs typeface="Times New Roman" panose="02020603050405020304" pitchFamily="18" charset="0"/>
              </a:rPr>
              <a:t>chaincode</a:t>
            </a:r>
            <a:endParaRPr lang="en-IN" sz="2000" dirty="0">
              <a:effectLst/>
              <a:latin typeface="Times New Roman" panose="02020603050405020304" pitchFamily="18" charset="0"/>
              <a:cs typeface="Times New Roman" panose="02020603050405020304" pitchFamily="18" charset="0"/>
            </a:endParaRPr>
          </a:p>
          <a:p>
            <a:pPr marL="0" indent="0" algn="ctr">
              <a:buNone/>
            </a:pPr>
            <a:br>
              <a:rPr lang="en-IN" sz="20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396E0CE-88AD-5705-0221-9EDA849180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024014"/>
            <a:ext cx="7772400" cy="5140166"/>
          </a:xfrm>
          <a:prstGeom prst="rect">
            <a:avLst/>
          </a:prstGeom>
        </p:spPr>
      </p:pic>
      <p:sp>
        <p:nvSpPr>
          <p:cNvPr id="2" name="Footer Placeholder 12">
            <a:extLst>
              <a:ext uri="{FF2B5EF4-FFF2-40B4-BE49-F238E27FC236}">
                <a16:creationId xmlns:a16="http://schemas.microsoft.com/office/drawing/2014/main" id="{1F6DC5BE-F0D5-FFEA-CE9A-2C0D6FC29990}"/>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949423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C532E1A2-F918-404E-9833-1D28C476118F}"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Deployment scenarios</a:t>
            </a:r>
          </a:p>
          <a:p>
            <a:pPr marL="0" indent="0">
              <a:buNone/>
            </a:pPr>
            <a:endParaRPr lang="en-IN" sz="1800" dirty="0">
              <a:latin typeface="Times New Roman" panose="02020603050405020304" pitchFamily="18" charset="0"/>
              <a:cs typeface="Times New Roman" panose="02020603050405020304" pitchFamily="18" charset="0"/>
            </a:endParaRPr>
          </a:p>
          <a:p>
            <a:pPr marL="0" indent="0">
              <a:buNone/>
            </a:pPr>
            <a:r>
              <a:rPr lang="en-IN" sz="1800" dirty="0">
                <a:latin typeface="Times New Roman" panose="02020603050405020304" pitchFamily="18" charset="0"/>
                <a:cs typeface="Times New Roman" panose="02020603050405020304" pitchFamily="18" charset="0"/>
              </a:rPr>
              <a:t>The following examples illustrate how you can use the Fabric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lifecycle to manage channels and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a:t>
            </a:r>
            <a:br>
              <a:rPr lang="en-IN" sz="18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A8FEAFE-DCBD-8469-E80C-F9CD92ECEF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732" y="2057400"/>
            <a:ext cx="7112668" cy="4031829"/>
          </a:xfrm>
          <a:prstGeom prst="rect">
            <a:avLst/>
          </a:prstGeom>
        </p:spPr>
      </p:pic>
      <p:sp>
        <p:nvSpPr>
          <p:cNvPr id="2" name="Footer Placeholder 12">
            <a:extLst>
              <a:ext uri="{FF2B5EF4-FFF2-40B4-BE49-F238E27FC236}">
                <a16:creationId xmlns:a16="http://schemas.microsoft.com/office/drawing/2014/main" id="{5D8B0380-48A4-E94B-418C-1D4F18A59A14}"/>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546425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dirty="0"/>
          </a:p>
          <a:p>
            <a:endParaRPr lang="en-US" dirty="0"/>
          </a:p>
        </p:txBody>
      </p:sp>
      <p:sp>
        <p:nvSpPr>
          <p:cNvPr id="4" name="Date Placeholder 3"/>
          <p:cNvSpPr>
            <a:spLocks noGrp="1"/>
          </p:cNvSpPr>
          <p:nvPr>
            <p:ph type="dt" sz="half" idx="10"/>
          </p:nvPr>
        </p:nvSpPr>
        <p:spPr/>
        <p:txBody>
          <a:bodyPr/>
          <a:lstStyle/>
          <a:p>
            <a:fld id="{6F9EAE19-145E-1F42-A6C5-3DBC7F55BAD6}" type="datetime1">
              <a:rPr lang="en-IN" smtClean="0"/>
              <a:t>15/01/25</a:t>
            </a:fld>
            <a:endParaRPr lang="en-US"/>
          </a:p>
        </p:txBody>
      </p:sp>
      <p:sp>
        <p:nvSpPr>
          <p:cNvPr id="9" name="Title 1"/>
          <p:cNvSpPr txBox="1">
            <a:spLocks/>
          </p:cNvSpPr>
          <p:nvPr/>
        </p:nvSpPr>
        <p:spPr>
          <a:xfrm>
            <a:off x="1371600" y="1"/>
            <a:ext cx="5867400" cy="1031852"/>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1800" dirty="0">
                <a:latin typeface="Times New Roman" panose="02020603050405020304" pitchFamily="18" charset="0"/>
                <a:cs typeface="Times New Roman" panose="02020603050405020304" pitchFamily="18" charset="0"/>
              </a:rPr>
              <a:t>Noida Institute of Engineering and Technology, Greater Noida</a:t>
            </a:r>
          </a:p>
          <a:p>
            <a:r>
              <a:rPr lang="en-US" sz="1800" dirty="0">
                <a:latin typeface="Times New Roman" panose="02020603050405020304" pitchFamily="18" charset="0"/>
                <a:cs typeface="Times New Roman" panose="02020603050405020304" pitchFamily="18" charset="0"/>
              </a:rPr>
              <a:t>Syllabus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143000"/>
            <a:ext cx="7543799" cy="4648200"/>
          </a:xfrm>
          <a:prstGeom prst="rect">
            <a:avLst/>
          </a:prstGeom>
        </p:spPr>
      </p:pic>
      <p:sp>
        <p:nvSpPr>
          <p:cNvPr id="2" name="Footer Placeholder 12">
            <a:extLst>
              <a:ext uri="{FF2B5EF4-FFF2-40B4-BE49-F238E27FC236}">
                <a16:creationId xmlns:a16="http://schemas.microsoft.com/office/drawing/2014/main" id="{2C083E11-BB12-32EB-BAAC-7C2CF64CC823}"/>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11306099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BC23EDCB-6837-954E-9B5D-5F91DA0B2429}"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Deployment scenarios</a:t>
            </a:r>
          </a:p>
          <a:p>
            <a:pPr marL="0" indent="0">
              <a:buNone/>
            </a:pPr>
            <a:br>
              <a:rPr lang="en-IN" sz="18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DA245E6-AA72-4B5F-7949-06C5BD73F4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11" y="1202239"/>
            <a:ext cx="7772400" cy="5154111"/>
          </a:xfrm>
          <a:prstGeom prst="rect">
            <a:avLst/>
          </a:prstGeom>
        </p:spPr>
      </p:pic>
      <p:sp>
        <p:nvSpPr>
          <p:cNvPr id="2" name="Footer Placeholder 12">
            <a:extLst>
              <a:ext uri="{FF2B5EF4-FFF2-40B4-BE49-F238E27FC236}">
                <a16:creationId xmlns:a16="http://schemas.microsoft.com/office/drawing/2014/main" id="{69ADEFAE-9466-E6E3-8F52-197B14C05353}"/>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665459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C8B14ABB-0EBD-7A4D-AFC0-E952879EC6CE}"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Writing Chain Code</a:t>
            </a:r>
          </a:p>
          <a:p>
            <a:pPr marL="0" indent="0" algn="ctr">
              <a:buNone/>
            </a:pPr>
            <a:endParaRPr lang="en-IN" sz="2000" dirty="0">
              <a:effectLst/>
              <a:latin typeface="Times New Roman" panose="02020603050405020304" pitchFamily="18" charset="0"/>
              <a:cs typeface="Times New Roman" panose="02020603050405020304" pitchFamily="18" charset="0"/>
            </a:endParaRPr>
          </a:p>
          <a:p>
            <a:pPr marL="0" indent="0">
              <a:buNone/>
            </a:pPr>
            <a:r>
              <a:rPr lang="en-IN" sz="1800" dirty="0">
                <a:latin typeface="Times New Roman" panose="02020603050405020304" pitchFamily="18" charset="0"/>
                <a:cs typeface="Times New Roman" panose="02020603050405020304" pitchFamily="18" charset="0"/>
              </a:rPr>
              <a:t>Every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program must implement the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interface whose methods are called in response to received transactions.</a:t>
            </a:r>
          </a:p>
          <a:p>
            <a:pPr marL="0" indent="0">
              <a:buNone/>
            </a:pP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The Init method is called when a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receives an instantiate or upgrade transaction. So that the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may perform any necessary initialisation, including initialisation of application state.</a:t>
            </a:r>
          </a:p>
          <a:p>
            <a:pPr marL="0" indent="0">
              <a:buNone/>
            </a:pP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The Invoke method is called in response to receiving an invoke transaction to process transaction proposals.</a:t>
            </a:r>
            <a:br>
              <a:rPr lang="en-IN" sz="18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299E32BE-1075-4E76-8E9A-E95D3B4FE6DE}"/>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9241547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69B8858B-AAEE-924E-A2E0-D45EF68137F3}"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solidFill>
                  <a:srgbClr val="010101"/>
                </a:solidFill>
                <a:effectLst/>
                <a:latin typeface="Times New Roman" panose="02020603050405020304" pitchFamily="18" charset="0"/>
                <a:cs typeface="Times New Roman" panose="02020603050405020304" pitchFamily="18" charset="0"/>
              </a:rPr>
              <a:t>Fabric </a:t>
            </a:r>
            <a:r>
              <a:rPr lang="en-IN" sz="2400" dirty="0" err="1">
                <a:solidFill>
                  <a:srgbClr val="010101"/>
                </a:solidFill>
                <a:effectLst/>
                <a:latin typeface="Times New Roman" panose="02020603050405020304" pitchFamily="18" charset="0"/>
                <a:cs typeface="Times New Roman" panose="02020603050405020304" pitchFamily="18" charset="0"/>
              </a:rPr>
              <a:t>chaincode</a:t>
            </a:r>
            <a:r>
              <a:rPr lang="en-IN" sz="2400" dirty="0">
                <a:solidFill>
                  <a:srgbClr val="010101"/>
                </a:solidFill>
                <a:effectLst/>
                <a:latin typeface="Times New Roman" panose="02020603050405020304" pitchFamily="18" charset="0"/>
                <a:cs typeface="Times New Roman" panose="02020603050405020304" pitchFamily="18" charset="0"/>
              </a:rPr>
              <a:t> lifecycle(CO5)</a:t>
            </a:r>
          </a:p>
        </p:txBody>
      </p:sp>
      <p:sp>
        <p:nvSpPr>
          <p:cNvPr id="10" name="Footer Placeholder 9"/>
          <p:cNvSpPr>
            <a:spLocks noGrp="1"/>
          </p:cNvSpPr>
          <p:nvPr>
            <p:ph type="ftr" sz="quarter" idx="11"/>
          </p:nvPr>
        </p:nvSpPr>
        <p:spPr>
          <a:xfrm>
            <a:off x="2514600" y="6356350"/>
            <a:ext cx="5029200" cy="365125"/>
          </a:xfrm>
        </p:spPr>
        <p:txBody>
          <a:bodyPr/>
          <a:lstStyle/>
          <a:p>
            <a:r>
              <a:rPr lang="en-US"/>
              <a:t>Mr. Yaduvir Singh         ACSAI-0601           Unit Number: 5</a:t>
            </a:r>
            <a:endParaRPr lang="en-US" dirty="0"/>
          </a:p>
        </p:txBody>
      </p:sp>
      <p:sp>
        <p:nvSpPr>
          <p:cNvPr id="3" name="Content Placeholder 2">
            <a:extLst>
              <a:ext uri="{FF2B5EF4-FFF2-40B4-BE49-F238E27FC236}">
                <a16:creationId xmlns:a16="http://schemas.microsoft.com/office/drawing/2014/main" id="{3C21B1A1-9E73-5B3A-C20B-89BF8A77DED4}"/>
              </a:ext>
            </a:extLst>
          </p:cNvPr>
          <p:cNvSpPr>
            <a:spLocks noGrp="1"/>
          </p:cNvSpPr>
          <p:nvPr>
            <p:ph idx="1"/>
          </p:nvPr>
        </p:nvSpPr>
        <p:spPr>
          <a:xfrm>
            <a:off x="609600" y="693821"/>
            <a:ext cx="8229600" cy="5613076"/>
          </a:xfrm>
        </p:spPr>
        <p:txBody>
          <a:bodyPr>
            <a:noAutofit/>
          </a:bodyPr>
          <a:lstStyle/>
          <a:p>
            <a:pPr marL="0" indent="0" algn="ctr">
              <a:buNone/>
            </a:pPr>
            <a:r>
              <a:rPr lang="en-IN" sz="2000" dirty="0">
                <a:effectLst/>
                <a:latin typeface="Times New Roman" panose="02020603050405020304" pitchFamily="18" charset="0"/>
                <a:cs typeface="Times New Roman" panose="02020603050405020304" pitchFamily="18" charset="0"/>
              </a:rPr>
              <a:t>Writing Chain Code</a:t>
            </a:r>
          </a:p>
          <a:p>
            <a:pPr marL="0" indent="0">
              <a:buNone/>
            </a:pPr>
            <a:r>
              <a:rPr lang="en-IN" sz="1800" dirty="0">
                <a:latin typeface="Times New Roman" panose="02020603050405020304" pitchFamily="18" charset="0"/>
                <a:cs typeface="Times New Roman" panose="02020603050405020304" pitchFamily="18" charset="0"/>
              </a:rPr>
              <a:t>Step:</a:t>
            </a:r>
          </a:p>
          <a:p>
            <a:pPr marL="0" indent="0">
              <a:buNone/>
            </a:pPr>
            <a:r>
              <a:rPr lang="en-IN" sz="1800" dirty="0">
                <a:latin typeface="Times New Roman" panose="02020603050405020304" pitchFamily="18" charset="0"/>
                <a:cs typeface="Times New Roman" panose="02020603050405020304" pitchFamily="18" charset="0"/>
              </a:rPr>
              <a:t>Step 1: Add the go import statements for the necessary dependencies for our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a:t>
            </a:r>
          </a:p>
          <a:p>
            <a:pPr marL="0" indent="0">
              <a:buNone/>
            </a:pP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Step 2: Initializing the </a:t>
            </a:r>
            <a:r>
              <a:rPr lang="en-IN" sz="1800" dirty="0" err="1">
                <a:latin typeface="Times New Roman" panose="02020603050405020304" pitchFamily="18" charset="0"/>
                <a:cs typeface="Times New Roman" panose="02020603050405020304" pitchFamily="18" charset="0"/>
              </a:rPr>
              <a:t>Chaincode</a:t>
            </a: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            Init is called during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 instantiation to initialise any data.</a:t>
            </a:r>
          </a:p>
          <a:p>
            <a:pPr marL="0" indent="0">
              <a:spcBef>
                <a:spcPts val="0"/>
              </a:spcBef>
              <a:buNone/>
            </a:pP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Step 3: Invoking the </a:t>
            </a:r>
            <a:r>
              <a:rPr lang="en-IN" sz="1800" dirty="0" err="1">
                <a:latin typeface="Times New Roman" panose="02020603050405020304" pitchFamily="18" charset="0"/>
                <a:cs typeface="Times New Roman" panose="02020603050405020304" pitchFamily="18" charset="0"/>
              </a:rPr>
              <a:t>Chaincode</a:t>
            </a: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            Invoke is called per transaction on the </a:t>
            </a:r>
            <a:r>
              <a:rPr lang="en-IN" sz="1800" dirty="0" err="1">
                <a:latin typeface="Times New Roman" panose="02020603050405020304" pitchFamily="18" charset="0"/>
                <a:cs typeface="Times New Roman" panose="02020603050405020304" pitchFamily="18" charset="0"/>
              </a:rPr>
              <a:t>chaincode</a:t>
            </a:r>
            <a:r>
              <a:rPr lang="en-IN" sz="1800" dirty="0">
                <a:latin typeface="Times New Roman" panose="02020603050405020304" pitchFamily="18" charset="0"/>
                <a:cs typeface="Times New Roman" panose="02020603050405020304" pitchFamily="18" charset="0"/>
              </a:rPr>
              <a:t>.</a:t>
            </a: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            Each transaction is either a ‘get’ or a ‘set’ on the asset created by Init function.</a:t>
            </a: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            The ‘set’ method may create a new asset by specifying a new key-value pair.</a:t>
            </a: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            Let’s add the Invoke function’s signature</a:t>
            </a:r>
          </a:p>
          <a:p>
            <a:pPr marL="0" indent="0">
              <a:spcBef>
                <a:spcPts val="0"/>
              </a:spcBef>
              <a:buNone/>
            </a:pP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Step 4: Implement the functions that can be invoked via the Invoke function.</a:t>
            </a:r>
          </a:p>
          <a:p>
            <a:pPr marL="0" indent="0">
              <a:spcBef>
                <a:spcPts val="0"/>
              </a:spcBef>
              <a:buNone/>
            </a:pP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Step 5: Add the main function, which will call the </a:t>
            </a:r>
            <a:r>
              <a:rPr lang="en-IN" sz="1800" dirty="0" err="1">
                <a:latin typeface="Times New Roman" panose="02020603050405020304" pitchFamily="18" charset="0"/>
                <a:cs typeface="Times New Roman" panose="02020603050405020304" pitchFamily="18" charset="0"/>
              </a:rPr>
              <a:t>shim.Start</a:t>
            </a:r>
            <a:r>
              <a:rPr lang="en-IN" sz="1800" dirty="0">
                <a:latin typeface="Times New Roman" panose="02020603050405020304" pitchFamily="18" charset="0"/>
                <a:cs typeface="Times New Roman" panose="02020603050405020304" pitchFamily="18" charset="0"/>
              </a:rPr>
              <a:t> function</a:t>
            </a:r>
          </a:p>
          <a:p>
            <a:pPr marL="0" indent="0">
              <a:spcBef>
                <a:spcPts val="0"/>
              </a:spcBef>
              <a:buNone/>
            </a:pPr>
            <a:endParaRPr lang="en-IN" sz="1800" dirty="0">
              <a:latin typeface="Times New Roman" panose="02020603050405020304" pitchFamily="18" charset="0"/>
              <a:cs typeface="Times New Roman" panose="02020603050405020304" pitchFamily="18" charset="0"/>
            </a:endParaRPr>
          </a:p>
          <a:p>
            <a:pPr marL="0" indent="0">
              <a:spcBef>
                <a:spcPts val="0"/>
              </a:spcBef>
              <a:buNone/>
            </a:pPr>
            <a:r>
              <a:rPr lang="en-IN" sz="1800" dirty="0">
                <a:latin typeface="Times New Roman" panose="02020603050405020304" pitchFamily="18" charset="0"/>
                <a:cs typeface="Times New Roman" panose="02020603050405020304" pitchFamily="18" charset="0"/>
              </a:rPr>
              <a:t>Step 6: </a:t>
            </a:r>
            <a:r>
              <a:rPr lang="en-IN" sz="1800" dirty="0" err="1">
                <a:latin typeface="Times New Roman" panose="02020603050405020304" pitchFamily="18" charset="0"/>
                <a:cs typeface="Times New Roman" panose="02020603050405020304" pitchFamily="18" charset="0"/>
              </a:rPr>
              <a:t>Complie</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chaincode</a:t>
            </a:r>
            <a:endParaRPr lang="en-IN" sz="1800" dirty="0">
              <a:latin typeface="Times New Roman" panose="02020603050405020304" pitchFamily="18"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a:p>
            <a:pPr marL="0" indent="0">
              <a:buNone/>
            </a:pPr>
            <a:br>
              <a:rPr lang="en-IN" sz="18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algn="just" fontAlgn="base"/>
            <a:endParaRPr lang="en-IN" sz="1800" b="1" i="0" dirty="0">
              <a:effectLst/>
              <a:latin typeface="open sans" panose="020B0606030504020204" pitchFamily="34" charset="0"/>
            </a:endParaRPr>
          </a:p>
          <a:p>
            <a:pPr marL="0" indent="0" algn="ctr" fontAlgn="base">
              <a:buNone/>
            </a:pPr>
            <a:endParaRPr lang="en-IN" sz="180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09831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endParaRPr lang="en-US" sz="2000" dirty="0"/>
          </a:p>
          <a:p>
            <a:pPr marL="0" indent="0">
              <a:buNone/>
            </a:pPr>
            <a:r>
              <a:rPr lang="en-US" sz="2200" b="1" dirty="0" err="1"/>
              <a:t>Youtube</a:t>
            </a:r>
            <a:r>
              <a:rPr lang="en-US" sz="2200" b="1" dirty="0"/>
              <a:t>/other  Video Links</a:t>
            </a:r>
          </a:p>
          <a:p>
            <a:pPr marL="0" indent="0">
              <a:buNone/>
            </a:pPr>
            <a:endParaRPr lang="en-US" sz="2200" b="1" dirty="0"/>
          </a:p>
          <a:p>
            <a:r>
              <a:rPr lang="en-US" sz="2000" dirty="0">
                <a:solidFill>
                  <a:srgbClr val="FF0000"/>
                </a:solidFill>
                <a:hlinkClick r:id="rId2">
                  <a:extLst>
                    <a:ext uri="{A12FA001-AC4F-418D-AE19-62706E023703}">
                      <ahyp:hlinkClr xmlns:ahyp="http://schemas.microsoft.com/office/drawing/2018/hyperlinkcolor" val="tx"/>
                    </a:ext>
                  </a:extLst>
                </a:hlinkClick>
              </a:rPr>
              <a:t>https://www.youtube.com/watch?v=SSo_EIwHSd4&amp;vl=en</a:t>
            </a:r>
            <a:endParaRPr lang="en-US" sz="2000" dirty="0">
              <a:solidFill>
                <a:srgbClr val="FF0000"/>
              </a:solidFill>
            </a:endParaRPr>
          </a:p>
          <a:p>
            <a:r>
              <a:rPr lang="en-US" sz="2000" dirty="0">
                <a:solidFill>
                  <a:srgbClr val="FF0000"/>
                </a:solidFill>
                <a:hlinkClick r:id="rId3">
                  <a:extLst>
                    <a:ext uri="{A12FA001-AC4F-418D-AE19-62706E023703}">
                      <ahyp:hlinkClr xmlns:ahyp="http://schemas.microsoft.com/office/drawing/2018/hyperlinkcolor" val="tx"/>
                    </a:ext>
                  </a:extLst>
                </a:hlinkClick>
              </a:rPr>
              <a:t>https://www.youtube.com/watch?v=RT7x0lQvSLk</a:t>
            </a:r>
            <a:endParaRPr lang="en-US" sz="2000" dirty="0">
              <a:solidFill>
                <a:srgbClr val="FF0000"/>
              </a:solidFill>
            </a:endParaRPr>
          </a:p>
          <a:p>
            <a:r>
              <a:rPr lang="en-US" sz="2000" dirty="0">
                <a:solidFill>
                  <a:srgbClr val="FF0000"/>
                </a:solidFill>
                <a:hlinkClick r:id="rId4">
                  <a:extLst>
                    <a:ext uri="{A12FA001-AC4F-418D-AE19-62706E023703}">
                      <ahyp:hlinkClr xmlns:ahyp="http://schemas.microsoft.com/office/drawing/2018/hyperlinkcolor" val="tx"/>
                    </a:ext>
                  </a:extLst>
                </a:hlinkClick>
              </a:rPr>
              <a:t>https://www.youtube.com/watch?v=yubzJw0uiE4</a:t>
            </a:r>
            <a:endParaRPr lang="en-US" sz="2000" dirty="0">
              <a:solidFill>
                <a:srgbClr val="FF0000"/>
              </a:solidFill>
            </a:endParaRPr>
          </a:p>
          <a:p>
            <a:r>
              <a:rPr lang="en-US" sz="2000" dirty="0">
                <a:solidFill>
                  <a:srgbClr val="FF0000"/>
                </a:solidFill>
                <a:hlinkClick r:id="rId5">
                  <a:extLst>
                    <a:ext uri="{A12FA001-AC4F-418D-AE19-62706E023703}">
                      <ahyp:hlinkClr xmlns:ahyp="http://schemas.microsoft.com/office/drawing/2018/hyperlinkcolor" val="tx"/>
                    </a:ext>
                  </a:extLst>
                </a:hlinkClick>
              </a:rPr>
              <a:t>https://www.khanacademy.org/economics-finance-domain/core-finance/money-and-banking/bitcoin/v/bitcoin-transaction-block-chains</a:t>
            </a:r>
            <a:endParaRPr lang="en-US" sz="2000" dirty="0">
              <a:solidFill>
                <a:srgbClr val="FF0000"/>
              </a:solidFill>
            </a:endParaRPr>
          </a:p>
          <a:p>
            <a:endParaRPr lang="en-US" sz="2000" dirty="0"/>
          </a:p>
          <a:p>
            <a:endParaRPr lang="en-US" sz="2000" dirty="0"/>
          </a:p>
        </p:txBody>
      </p:sp>
      <p:sp>
        <p:nvSpPr>
          <p:cNvPr id="4" name="Date Placeholder 3"/>
          <p:cNvSpPr>
            <a:spLocks noGrp="1"/>
          </p:cNvSpPr>
          <p:nvPr>
            <p:ph type="dt" sz="half" idx="10"/>
          </p:nvPr>
        </p:nvSpPr>
        <p:spPr/>
        <p:txBody>
          <a:bodyPr/>
          <a:lstStyle/>
          <a:p>
            <a:fld id="{A97F690F-1765-9E4F-AC7B-EE6DF87A4176}" type="datetime1">
              <a:rPr lang="en-IN" smtClean="0"/>
              <a:t>15/01/25</a:t>
            </a:fld>
            <a:endParaRPr lang="en-US"/>
          </a:p>
        </p:txBody>
      </p:sp>
      <p:sp>
        <p:nvSpPr>
          <p:cNvPr id="7" name="Title 1"/>
          <p:cNvSpPr txBox="1">
            <a:spLocks/>
          </p:cNvSpPr>
          <p:nvPr/>
        </p:nvSpPr>
        <p:spPr>
          <a:xfrm>
            <a:off x="1371600" y="0"/>
            <a:ext cx="7772400" cy="990600"/>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mn-lt"/>
                <a:ea typeface="+mn-ea"/>
                <a:cs typeface="+mn-cs"/>
              </a:rPr>
              <a:t>Faculty Video</a:t>
            </a:r>
            <a:r>
              <a:rPr kumimoji="0" lang="en-US" sz="3200" b="1" i="0" u="none" strike="noStrike" kern="1200" cap="none" spc="0" normalizeH="0" noProof="0" dirty="0">
                <a:ln>
                  <a:noFill/>
                </a:ln>
                <a:solidFill>
                  <a:schemeClr val="dk1"/>
                </a:solidFill>
                <a:effectLst/>
                <a:uLnTx/>
                <a:uFillTx/>
                <a:latin typeface="+mn-lt"/>
                <a:ea typeface="+mn-ea"/>
                <a:cs typeface="+mn-cs"/>
              </a:rPr>
              <a:t> Links, </a:t>
            </a:r>
            <a:r>
              <a:rPr kumimoji="0" lang="en-US" sz="3200" b="1" i="0" u="none" strike="noStrike" kern="1200" cap="none" spc="0" normalizeH="0" noProof="0" dirty="0" err="1">
                <a:ln>
                  <a:noFill/>
                </a:ln>
                <a:solidFill>
                  <a:schemeClr val="dk1"/>
                </a:solidFill>
                <a:effectLst/>
                <a:uLnTx/>
                <a:uFillTx/>
                <a:latin typeface="+mn-lt"/>
                <a:ea typeface="+mn-ea"/>
                <a:cs typeface="+mn-cs"/>
              </a:rPr>
              <a:t>Youtube</a:t>
            </a:r>
            <a:r>
              <a:rPr kumimoji="0" lang="en-US" sz="3200" b="1" i="0" u="none" strike="noStrike" kern="1200" cap="none" spc="0" normalizeH="0" noProof="0" dirty="0">
                <a:ln>
                  <a:noFill/>
                </a:ln>
                <a:solidFill>
                  <a:schemeClr val="dk1"/>
                </a:solidFill>
                <a:effectLst/>
                <a:uLnTx/>
                <a:uFillTx/>
                <a:latin typeface="+mn-lt"/>
                <a:ea typeface="+mn-ea"/>
                <a:cs typeface="+mn-cs"/>
              </a:rPr>
              <a:t> &amp; NPTEL Video Links and Online Courses Details  </a:t>
            </a:r>
            <a:endParaRPr kumimoji="0" lang="en-US" sz="3200" b="1" i="0" u="none" strike="noStrike" kern="1200" cap="none" spc="0" normalizeH="0" baseline="0" noProof="0" dirty="0">
              <a:ln>
                <a:noFill/>
              </a:ln>
              <a:solidFill>
                <a:schemeClr val="dk1"/>
              </a:solidFill>
              <a:effectLst/>
              <a:uLnTx/>
              <a:uFillTx/>
              <a:latin typeface="+mn-lt"/>
              <a:ea typeface="+mn-ea"/>
              <a:cs typeface="+mn-cs"/>
            </a:endParaRPr>
          </a:p>
        </p:txBody>
      </p:sp>
      <p:sp>
        <p:nvSpPr>
          <p:cNvPr id="2" name="Footer Placeholder 12">
            <a:extLst>
              <a:ext uri="{FF2B5EF4-FFF2-40B4-BE49-F238E27FC236}">
                <a16:creationId xmlns:a16="http://schemas.microsoft.com/office/drawing/2014/main" id="{7809C67B-7F0E-1A75-1938-17804DA68310}"/>
              </a:ext>
            </a:extLst>
          </p:cNvPr>
          <p:cNvSpPr>
            <a:spLocks noGrp="1"/>
          </p:cNvSpPr>
          <p:nvPr>
            <p:ph type="ftr" sz="quarter" idx="11"/>
          </p:nvPr>
        </p:nvSpPr>
        <p:spPr>
          <a:xfrm>
            <a:off x="2286000" y="62642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28311610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876800"/>
          </a:xfrm>
        </p:spPr>
        <p:txBody>
          <a:bodyPr>
            <a:noAutofit/>
          </a:bodyPr>
          <a:lstStyle/>
          <a:p>
            <a:pPr marL="0" indent="0" algn="l" fontAlgn="base">
              <a:buNone/>
            </a:pPr>
            <a:r>
              <a:rPr lang="en-IN" sz="1800" dirty="0">
                <a:effectLst/>
                <a:latin typeface="Times New Roman" panose="02020603050405020304" pitchFamily="18" charset="0"/>
                <a:cs typeface="Times New Roman" panose="02020603050405020304" pitchFamily="18" charset="0"/>
              </a:rPr>
              <a:t>Q1: Hyperledger Composer is a  __________</a:t>
            </a:r>
          </a:p>
          <a:p>
            <a:pPr marL="0" indent="0" algn="l" fontAlgn="ctr">
              <a:buNone/>
            </a:pPr>
            <a:r>
              <a:rPr lang="en-IN" sz="1800" dirty="0">
                <a:effectLst/>
                <a:latin typeface="Times New Roman" panose="02020603050405020304" pitchFamily="18" charset="0"/>
                <a:cs typeface="Times New Roman" panose="02020603050405020304" pitchFamily="18" charset="0"/>
              </a:rPr>
              <a:t>A) Tool for generating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for Hyperledger Fabric</a:t>
            </a:r>
          </a:p>
          <a:p>
            <a:pPr marL="0" indent="0" algn="l" fontAlgn="ctr">
              <a:buNone/>
            </a:pPr>
            <a:r>
              <a:rPr lang="en-IN" sz="1800" dirty="0">
                <a:effectLst/>
                <a:latin typeface="Times New Roman" panose="02020603050405020304" pitchFamily="18" charset="0"/>
                <a:cs typeface="Times New Roman" panose="02020603050405020304" pitchFamily="18" charset="0"/>
              </a:rPr>
              <a:t>B) Framework for building business network applications on Hyperledger Fabric</a:t>
            </a:r>
          </a:p>
          <a:p>
            <a:pPr marL="0" indent="0" algn="l" fontAlgn="ctr">
              <a:buNone/>
            </a:pPr>
            <a:r>
              <a:rPr lang="en-IN" sz="1800" dirty="0">
                <a:effectLst/>
                <a:latin typeface="Times New Roman" panose="02020603050405020304" pitchFamily="18" charset="0"/>
                <a:cs typeface="Times New Roman" panose="02020603050405020304" pitchFamily="18" charset="0"/>
              </a:rPr>
              <a:t>C) DLT Platform</a:t>
            </a:r>
          </a:p>
          <a:p>
            <a:pPr marL="0" indent="0" algn="l" fontAlgn="ctr">
              <a:buNone/>
            </a:pPr>
            <a:endParaRPr lang="en-IN" sz="1800" dirty="0">
              <a:latin typeface="Times New Roman" panose="02020603050405020304" pitchFamily="18" charset="0"/>
              <a:cs typeface="Times New Roman" panose="02020603050405020304" pitchFamily="18" charset="0"/>
            </a:endParaRPr>
          </a:p>
          <a:p>
            <a:pPr marL="0" indent="0" algn="l" fontAlgn="ctr">
              <a:buNone/>
            </a:pPr>
            <a:r>
              <a:rPr lang="en-IN" sz="1800" dirty="0">
                <a:effectLst/>
                <a:latin typeface="Times New Roman" panose="02020603050405020304" pitchFamily="18" charset="0"/>
                <a:cs typeface="Times New Roman" panose="02020603050405020304" pitchFamily="18" charset="0"/>
              </a:rPr>
              <a:t>Q2: What all types of project are incubated under Hyperledger umbrella?</a:t>
            </a:r>
          </a:p>
          <a:p>
            <a:pPr marL="0" indent="0" algn="l" fontAlgn="ctr">
              <a:buNone/>
            </a:pPr>
            <a:r>
              <a:rPr lang="en-IN" sz="1800" dirty="0">
                <a:effectLst/>
                <a:latin typeface="Times New Roman" panose="02020603050405020304" pitchFamily="18" charset="0"/>
                <a:cs typeface="Times New Roman" panose="02020603050405020304" pitchFamily="18" charset="0"/>
              </a:rPr>
              <a:t>A) Public DLT Platforms (similar to Ethereum)</a:t>
            </a:r>
          </a:p>
          <a:p>
            <a:pPr marL="0" indent="0" algn="l" fontAlgn="ctr">
              <a:buNone/>
            </a:pPr>
            <a:r>
              <a:rPr lang="en-IN" sz="1800" dirty="0">
                <a:effectLst/>
                <a:latin typeface="Times New Roman" panose="02020603050405020304" pitchFamily="18" charset="0"/>
                <a:cs typeface="Times New Roman" panose="02020603050405020304" pitchFamily="18" charset="0"/>
              </a:rPr>
              <a:t>B) DLT Frameworks</a:t>
            </a:r>
          </a:p>
          <a:p>
            <a:pPr marL="0" indent="0" algn="l" fontAlgn="ctr">
              <a:buNone/>
            </a:pPr>
            <a:r>
              <a:rPr lang="en-IN" sz="1800" dirty="0">
                <a:effectLst/>
                <a:latin typeface="Times New Roman" panose="02020603050405020304" pitchFamily="18" charset="0"/>
                <a:cs typeface="Times New Roman" panose="02020603050405020304" pitchFamily="18" charset="0"/>
              </a:rPr>
              <a:t>C) DLT Platforms</a:t>
            </a:r>
          </a:p>
          <a:p>
            <a:pPr marL="0" indent="0" algn="l" fontAlgn="ctr">
              <a:buNone/>
            </a:pPr>
            <a:r>
              <a:rPr lang="en-IN" sz="1800" dirty="0">
                <a:effectLst/>
                <a:latin typeface="Times New Roman" panose="02020603050405020304" pitchFamily="18" charset="0"/>
                <a:cs typeface="Times New Roman" panose="02020603050405020304" pitchFamily="18" charset="0"/>
              </a:rPr>
              <a:t>Q3:In the context of Hyperledger Fabric which of the following is NOT true</a:t>
            </a:r>
          </a:p>
          <a:p>
            <a:pPr marL="0" indent="0" algn="l" fontAlgn="ctr">
              <a:buNone/>
            </a:pPr>
            <a:r>
              <a:rPr lang="en-IN" sz="1800" dirty="0">
                <a:effectLst/>
                <a:latin typeface="Times New Roman" panose="02020603050405020304" pitchFamily="18" charset="0"/>
                <a:cs typeface="Times New Roman" panose="02020603050405020304" pitchFamily="18" charset="0"/>
              </a:rPr>
              <a:t>A) Does not use mining (proof of work consensus) for transaction validation</a:t>
            </a:r>
          </a:p>
          <a:p>
            <a:pPr marL="0" indent="0" algn="l" fontAlgn="ctr">
              <a:buNone/>
            </a:pPr>
            <a:r>
              <a:rPr lang="en-IN" sz="1800" dirty="0">
                <a:effectLst/>
                <a:latin typeface="Times New Roman" panose="02020603050405020304" pitchFamily="18" charset="0"/>
                <a:cs typeface="Times New Roman" panose="02020603050405020304" pitchFamily="18" charset="0"/>
              </a:rPr>
              <a:t>B) Transactions can be private between counter parties</a:t>
            </a:r>
          </a:p>
          <a:p>
            <a:pPr marL="0" indent="0" algn="l" fontAlgn="ctr">
              <a:buNone/>
            </a:pPr>
            <a:r>
              <a:rPr lang="en-IN" sz="1800" dirty="0">
                <a:effectLst/>
                <a:latin typeface="Times New Roman" panose="02020603050405020304" pitchFamily="18" charset="0"/>
                <a:cs typeface="Times New Roman" panose="02020603050405020304" pitchFamily="18" charset="0"/>
              </a:rPr>
              <a:t>C) HLF is a permission-ed DLT system</a:t>
            </a:r>
          </a:p>
          <a:p>
            <a:pPr marL="0" indent="0" algn="l" fontAlgn="ctr">
              <a:buNone/>
            </a:pPr>
            <a:r>
              <a:rPr lang="en-IN" sz="1800" dirty="0">
                <a:effectLst/>
                <a:latin typeface="Times New Roman" panose="02020603050405020304" pitchFamily="18" charset="0"/>
                <a:cs typeface="Times New Roman" panose="02020603050405020304" pitchFamily="18" charset="0"/>
              </a:rPr>
              <a:t>D) HLF crypto is a token that is created by the developers of applications</a:t>
            </a:r>
          </a:p>
          <a:p>
            <a:pPr marL="0" indent="0" algn="ctr">
              <a:spcBef>
                <a:spcPts val="0"/>
              </a:spcBef>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B3B83D15-8132-3F46-829D-3511CAD2493F}"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Daily Quiz</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87D4095B-B2B2-E8D5-DC7C-2CA2E8084509}"/>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2188170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876800"/>
          </a:xfrm>
        </p:spPr>
        <p:txBody>
          <a:bodyPr>
            <a:noAutofit/>
          </a:bodyPr>
          <a:lstStyle/>
          <a:p>
            <a:pPr marL="0" indent="0" algn="l" fontAlgn="base">
              <a:buNone/>
            </a:pPr>
            <a:r>
              <a:rPr lang="en-IN" sz="1800" dirty="0">
                <a:effectLst/>
                <a:latin typeface="Times New Roman" panose="02020603050405020304" pitchFamily="18" charset="0"/>
                <a:cs typeface="Times New Roman" panose="02020603050405020304" pitchFamily="18" charset="0"/>
              </a:rPr>
              <a:t>Q4: Hyperledger Fabric is a _________</a:t>
            </a:r>
          </a:p>
          <a:p>
            <a:pPr marL="0" indent="0" algn="l" fontAlgn="base">
              <a:buNone/>
            </a:pPr>
            <a:r>
              <a:rPr lang="en-IN" sz="1800" dirty="0">
                <a:effectLst/>
                <a:latin typeface="Times New Roman" panose="02020603050405020304" pitchFamily="18" charset="0"/>
                <a:cs typeface="Times New Roman" panose="02020603050405020304" pitchFamily="18" charset="0"/>
              </a:rPr>
              <a:t>A) A DLT platform</a:t>
            </a:r>
          </a:p>
          <a:p>
            <a:pPr marL="0" indent="0" algn="l" fontAlgn="base">
              <a:buNone/>
            </a:pPr>
            <a:r>
              <a:rPr lang="en-IN" sz="1800" dirty="0">
                <a:effectLst/>
                <a:latin typeface="Times New Roman" panose="02020603050405020304" pitchFamily="18" charset="0"/>
                <a:cs typeface="Times New Roman" panose="02020603050405020304" pitchFamily="18" charset="0"/>
              </a:rPr>
              <a:t>B) An open source project</a:t>
            </a:r>
          </a:p>
          <a:p>
            <a:pPr marL="0" indent="0" algn="l" fontAlgn="base">
              <a:buNone/>
            </a:pPr>
            <a:r>
              <a:rPr lang="en-IN" sz="1800" dirty="0">
                <a:effectLst/>
                <a:latin typeface="Times New Roman" panose="02020603050405020304" pitchFamily="18" charset="0"/>
                <a:cs typeface="Times New Roman" panose="02020603050405020304" pitchFamily="18" charset="0"/>
              </a:rPr>
              <a:t>C) A DLT platform project under the Hyperledger umbrella</a:t>
            </a:r>
          </a:p>
          <a:p>
            <a:pPr marL="0" indent="0" algn="l" fontAlgn="base">
              <a:buNone/>
            </a:pPr>
            <a:r>
              <a:rPr lang="en-IN" sz="1800" dirty="0">
                <a:effectLst/>
                <a:latin typeface="Times New Roman" panose="02020603050405020304" pitchFamily="18" charset="0"/>
                <a:cs typeface="Times New Roman" panose="02020603050405020304" pitchFamily="18" charset="0"/>
              </a:rPr>
              <a:t>D) A platform for building Blockchain applications for business</a:t>
            </a:r>
          </a:p>
          <a:p>
            <a:pPr marL="0" indent="0" algn="l" fontAlgn="ctr">
              <a:buNone/>
            </a:pPr>
            <a:endParaRPr lang="en-IN" sz="1800" dirty="0">
              <a:latin typeface="Times New Roman" panose="02020603050405020304" pitchFamily="18" charset="0"/>
              <a:cs typeface="Times New Roman" panose="02020603050405020304" pitchFamily="18" charset="0"/>
            </a:endParaRPr>
          </a:p>
          <a:p>
            <a:pPr marL="0" indent="0" algn="l" fontAlgn="ctr">
              <a:buNone/>
            </a:pPr>
            <a:r>
              <a:rPr lang="en-IN" sz="1800" dirty="0">
                <a:effectLst/>
                <a:latin typeface="Times New Roman" panose="02020603050405020304" pitchFamily="18" charset="0"/>
                <a:cs typeface="Times New Roman" panose="02020603050405020304" pitchFamily="18" charset="0"/>
              </a:rPr>
              <a:t>Q5: HLF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can be written in:</a:t>
            </a:r>
          </a:p>
          <a:p>
            <a:pPr marL="0" indent="0" algn="l" fontAlgn="ctr">
              <a:buNone/>
            </a:pPr>
            <a:r>
              <a:rPr lang="en-IN" sz="1800" dirty="0">
                <a:effectLst/>
                <a:latin typeface="Times New Roman" panose="02020603050405020304" pitchFamily="18" charset="0"/>
                <a:cs typeface="Times New Roman" panose="02020603050405020304" pitchFamily="18" charset="0"/>
              </a:rPr>
              <a:t>A) node JS</a:t>
            </a:r>
          </a:p>
          <a:p>
            <a:pPr marL="0" indent="0" algn="l" fontAlgn="ctr">
              <a:buNone/>
            </a:pPr>
            <a:r>
              <a:rPr lang="en-IN" sz="1800" dirty="0">
                <a:effectLst/>
                <a:latin typeface="Times New Roman" panose="02020603050405020304" pitchFamily="18" charset="0"/>
                <a:cs typeface="Times New Roman" panose="02020603050405020304" pitchFamily="18" charset="0"/>
              </a:rPr>
              <a:t>B) go lang</a:t>
            </a:r>
          </a:p>
          <a:p>
            <a:pPr marL="0" indent="0" algn="l" fontAlgn="ctr">
              <a:buNone/>
            </a:pPr>
            <a:r>
              <a:rPr lang="en-IN" sz="1800" dirty="0">
                <a:effectLst/>
                <a:latin typeface="Times New Roman" panose="02020603050405020304" pitchFamily="18" charset="0"/>
                <a:cs typeface="Times New Roman" panose="02020603050405020304" pitchFamily="18" charset="0"/>
              </a:rPr>
              <a:t>C) java</a:t>
            </a:r>
          </a:p>
          <a:p>
            <a:pPr marL="0" indent="0" algn="ctr">
              <a:spcBef>
                <a:spcPts val="0"/>
              </a:spcBef>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E7E2ACF3-1F9F-404D-BCCA-48A6B5B59E6F}"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Daily Quiz</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04D9A661-B850-42FA-8AF0-CC5FBE715CDF}"/>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3805282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Autofit/>
          </a:bodyPr>
          <a:lstStyle/>
          <a:p>
            <a:pPr marL="0" indent="0">
              <a:lnSpc>
                <a:spcPct val="150000"/>
              </a:lnSpc>
              <a:buNone/>
            </a:pPr>
            <a:r>
              <a:rPr lang="en-IN" sz="1600" dirty="0">
                <a:latin typeface="Times New Roman" panose="02020603050405020304" pitchFamily="18" charset="0"/>
                <a:cs typeface="Times New Roman" panose="02020603050405020304" pitchFamily="18" charset="0"/>
              </a:rPr>
              <a:t>Q1: What Are the Core Goals of Hyperledger?</a:t>
            </a:r>
          </a:p>
          <a:p>
            <a:pPr marL="0" indent="0">
              <a:lnSpc>
                <a:spcPct val="150000"/>
              </a:lnSpc>
              <a:buNone/>
            </a:pPr>
            <a:r>
              <a:rPr lang="en-IN" sz="1600" dirty="0">
                <a:latin typeface="Times New Roman" panose="02020603050405020304" pitchFamily="18" charset="0"/>
                <a:cs typeface="Times New Roman" panose="02020603050405020304" pitchFamily="18" charset="0"/>
              </a:rPr>
              <a:t>Q2: What Is Hyperledger Fabric?</a:t>
            </a:r>
          </a:p>
          <a:p>
            <a:pPr marL="0" indent="0">
              <a:lnSpc>
                <a:spcPct val="150000"/>
              </a:lnSpc>
              <a:buNone/>
            </a:pPr>
            <a:r>
              <a:rPr lang="en-IN" sz="1600" dirty="0">
                <a:latin typeface="Times New Roman" panose="02020603050405020304" pitchFamily="18" charset="0"/>
                <a:cs typeface="Times New Roman" panose="02020603050405020304" pitchFamily="18" charset="0"/>
              </a:rPr>
              <a:t>Q3: Tell Us the Advantage of Hyperledger Fabric?</a:t>
            </a:r>
          </a:p>
          <a:p>
            <a:pPr marL="0" indent="0">
              <a:lnSpc>
                <a:spcPct val="150000"/>
              </a:lnSpc>
              <a:buNone/>
            </a:pPr>
            <a:r>
              <a:rPr lang="en-IN" sz="1600" dirty="0">
                <a:latin typeface="Times New Roman" panose="02020603050405020304" pitchFamily="18" charset="0"/>
                <a:cs typeface="Times New Roman" panose="02020603050405020304" pitchFamily="18" charset="0"/>
              </a:rPr>
              <a:t>Q4: Tell Us the Difference Between Ethereum And Hyperledger?</a:t>
            </a:r>
          </a:p>
          <a:p>
            <a:pPr marL="0" indent="0">
              <a:lnSpc>
                <a:spcPct val="150000"/>
              </a:lnSpc>
              <a:buNone/>
            </a:pPr>
            <a:r>
              <a:rPr lang="en-IN" sz="1600" dirty="0">
                <a:latin typeface="Times New Roman" panose="02020603050405020304" pitchFamily="18" charset="0"/>
                <a:cs typeface="Times New Roman" panose="02020603050405020304" pitchFamily="18" charset="0"/>
              </a:rPr>
              <a:t>Q5: Does Hyperledger Fabric support smart contract logic?</a:t>
            </a:r>
          </a:p>
          <a:p>
            <a:pPr marL="0" indent="0">
              <a:buNone/>
            </a:pP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600" dirty="0">
              <a:hlinkClick r:id="rId2"/>
            </a:endParaRPr>
          </a:p>
          <a:p>
            <a:pPr marL="0" indent="0">
              <a:buNone/>
            </a:pPr>
            <a:endParaRPr lang="en-US" sz="1600" dirty="0"/>
          </a:p>
        </p:txBody>
      </p:sp>
      <p:sp>
        <p:nvSpPr>
          <p:cNvPr id="4" name="Date Placeholder 3"/>
          <p:cNvSpPr>
            <a:spLocks noGrp="1"/>
          </p:cNvSpPr>
          <p:nvPr>
            <p:ph type="dt" sz="half" idx="10"/>
          </p:nvPr>
        </p:nvSpPr>
        <p:spPr/>
        <p:txBody>
          <a:bodyPr/>
          <a:lstStyle/>
          <a:p>
            <a:fld id="{3CC4F977-8CB8-9A49-A60C-2E02BDD26A2F}" type="datetime1">
              <a:rPr lang="en-IN" smtClean="0"/>
              <a:t>15/01/25</a:t>
            </a:fld>
            <a:endParaRPr lang="en-US"/>
          </a:p>
        </p:txBody>
      </p:sp>
      <p:sp>
        <p:nvSpPr>
          <p:cNvPr id="7" name="Title 1"/>
          <p:cNvSpPr txBox="1">
            <a:spLocks/>
          </p:cNvSpPr>
          <p:nvPr/>
        </p:nvSpPr>
        <p:spPr>
          <a:xfrm>
            <a:off x="1371600" y="0"/>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Weekly</a:t>
            </a:r>
            <a:r>
              <a:rPr kumimoji="0" lang="en-US" sz="320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Assignment</a:t>
            </a:r>
            <a:endParaRPr kumimoji="0" lang="en-US" sz="32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84B2D5C0-A604-6030-C401-A1E90E0B1959}"/>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73858864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876800"/>
          </a:xfrm>
        </p:spPr>
        <p:txBody>
          <a:bodyPr>
            <a:noAutofit/>
          </a:bodyPr>
          <a:lstStyle/>
          <a:p>
            <a:pPr marL="0" indent="0" algn="l">
              <a:buNone/>
            </a:pPr>
            <a:r>
              <a:rPr lang="en-IN" sz="1800" dirty="0">
                <a:effectLst/>
                <a:latin typeface="Times New Roman" panose="02020603050405020304" pitchFamily="18" charset="0"/>
                <a:cs typeface="Times New Roman" panose="02020603050405020304" pitchFamily="18" charset="0"/>
              </a:rPr>
              <a:t>Q1:  What is YAML file within the Hyperledger Fabric and Docker context?</a:t>
            </a:r>
          </a:p>
          <a:p>
            <a:pPr marL="0" indent="0" algn="l">
              <a:buNone/>
            </a:pPr>
            <a:r>
              <a:rPr lang="en-IN" sz="1800" dirty="0">
                <a:effectLst/>
                <a:latin typeface="Times New Roman" panose="02020603050405020304" pitchFamily="18" charset="0"/>
                <a:cs typeface="Times New Roman" panose="02020603050405020304" pitchFamily="18" charset="0"/>
              </a:rPr>
              <a:t>A. an optional descriptive text file about a particular peer</a:t>
            </a:r>
          </a:p>
          <a:p>
            <a:pPr marL="0" indent="0" algn="l">
              <a:buNone/>
            </a:pPr>
            <a:r>
              <a:rPr lang="en-IN" sz="1800" dirty="0">
                <a:effectLst/>
                <a:latin typeface="Times New Roman" panose="02020603050405020304" pitchFamily="18" charset="0"/>
                <a:cs typeface="Times New Roman" panose="02020603050405020304" pitchFamily="18" charset="0"/>
              </a:rPr>
              <a:t>B. a configuration file that determines how the Fabric network and Docker should perform a specific task</a:t>
            </a:r>
          </a:p>
          <a:p>
            <a:pPr marL="0" indent="0" algn="l">
              <a:buNone/>
            </a:pPr>
            <a:r>
              <a:rPr lang="en-IN" sz="1800" dirty="0">
                <a:effectLst/>
                <a:latin typeface="Times New Roman" panose="02020603050405020304" pitchFamily="18" charset="0"/>
                <a:cs typeface="Times New Roman" panose="02020603050405020304" pitchFamily="18" charset="0"/>
              </a:rPr>
              <a:t>C. a text file that specifies endorsement policy for transactions</a:t>
            </a:r>
          </a:p>
          <a:p>
            <a:pPr marL="0" indent="0" algn="l">
              <a:buNone/>
            </a:pPr>
            <a:r>
              <a:rPr lang="en-IN" sz="1800" dirty="0">
                <a:effectLst/>
                <a:latin typeface="Times New Roman" panose="02020603050405020304" pitchFamily="18" charset="0"/>
                <a:cs typeface="Times New Roman" panose="02020603050405020304" pitchFamily="18" charset="0"/>
              </a:rPr>
              <a:t>D. an optional descriptive text file about a particular </a:t>
            </a:r>
            <a:r>
              <a:rPr lang="en-IN" sz="1800" dirty="0" err="1">
                <a:effectLst/>
                <a:latin typeface="Times New Roman" panose="02020603050405020304" pitchFamily="18" charset="0"/>
                <a:cs typeface="Times New Roman" panose="02020603050405020304" pitchFamily="18" charset="0"/>
              </a:rPr>
              <a:t>chaincode</a:t>
            </a:r>
            <a:endParaRPr lang="en-IN" sz="1800" dirty="0">
              <a:effectLst/>
              <a:latin typeface="Times New Roman" panose="02020603050405020304" pitchFamily="18" charset="0"/>
              <a:cs typeface="Times New Roman" panose="02020603050405020304" pitchFamily="18" charset="0"/>
            </a:endParaRPr>
          </a:p>
          <a:p>
            <a:pPr marL="0" indent="0" algn="l">
              <a:buNone/>
            </a:pPr>
            <a:endParaRPr lang="en-IN" sz="1800" dirty="0">
              <a:latin typeface="Times New Roman" panose="02020603050405020304" pitchFamily="18" charset="0"/>
              <a:cs typeface="Times New Roman" panose="02020603050405020304" pitchFamily="18" charset="0"/>
            </a:endParaRPr>
          </a:p>
          <a:p>
            <a:pPr marL="0" indent="0">
              <a:buNone/>
            </a:pPr>
            <a:r>
              <a:rPr lang="en-IN" sz="1800" dirty="0">
                <a:effectLst/>
                <a:latin typeface="Times New Roman" panose="02020603050405020304" pitchFamily="18" charset="0"/>
                <a:cs typeface="Times New Roman" panose="02020603050405020304" pitchFamily="18" charset="0"/>
              </a:rPr>
              <a:t>Q2: Hyperledger Fabric Ledger has two parts. What are they?</a:t>
            </a:r>
          </a:p>
          <a:p>
            <a:pPr marL="0" indent="0">
              <a:buNone/>
            </a:pPr>
            <a:r>
              <a:rPr lang="en-IN" sz="1800" dirty="0">
                <a:effectLst/>
                <a:latin typeface="Times New Roman" panose="02020603050405020304" pitchFamily="18" charset="0"/>
                <a:cs typeface="Times New Roman" panose="02020603050405020304" pitchFamily="18" charset="0"/>
              </a:rPr>
              <a:t>A. State data and Snapshots</a:t>
            </a:r>
          </a:p>
          <a:p>
            <a:pPr marL="0" indent="0">
              <a:buNone/>
            </a:pPr>
            <a:r>
              <a:rPr lang="en-IN" sz="1800" dirty="0">
                <a:effectLst/>
                <a:latin typeface="Times New Roman" panose="02020603050405020304" pitchFamily="18" charset="0"/>
                <a:cs typeface="Times New Roman" panose="02020603050405020304" pitchFamily="18" charset="0"/>
              </a:rPr>
              <a:t>B. State Data and Transaction Logs</a:t>
            </a:r>
          </a:p>
          <a:p>
            <a:pPr marL="0" indent="0">
              <a:buNone/>
            </a:pPr>
            <a:r>
              <a:rPr lang="en-IN" sz="1800" dirty="0">
                <a:effectLst/>
                <a:latin typeface="Times New Roman" panose="02020603050405020304" pitchFamily="18" charset="0"/>
                <a:cs typeface="Times New Roman" panose="02020603050405020304" pitchFamily="18" charset="0"/>
              </a:rPr>
              <a:t>C. Stateless Data and Snapshots</a:t>
            </a:r>
          </a:p>
          <a:p>
            <a:pPr marL="0" indent="0">
              <a:buNone/>
            </a:pPr>
            <a:r>
              <a:rPr lang="en-IN" sz="1800" dirty="0">
                <a:effectLst/>
                <a:latin typeface="Times New Roman" panose="02020603050405020304" pitchFamily="18" charset="0"/>
                <a:cs typeface="Times New Roman" panose="02020603050405020304" pitchFamily="18" charset="0"/>
              </a:rPr>
              <a:t>D. Stateful Data and Membership Logs</a:t>
            </a:r>
          </a:p>
          <a:p>
            <a:pPr marL="0" indent="0">
              <a:buNone/>
            </a:pPr>
            <a:r>
              <a:rPr lang="en-IN" sz="1800" dirty="0">
                <a:effectLst/>
                <a:latin typeface="Times New Roman" panose="02020603050405020304" pitchFamily="18" charset="0"/>
                <a:cs typeface="Times New Roman" panose="02020603050405020304" pitchFamily="18" charset="0"/>
              </a:rPr>
              <a:t>E. State Data and Membership Logs</a:t>
            </a:r>
          </a:p>
          <a:p>
            <a:pPr marL="0" indent="0" algn="ctr">
              <a:spcBef>
                <a:spcPts val="0"/>
              </a:spcBef>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9ACCEE95-6954-6340-9B6A-D5BD5639BDD5}"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MCQ</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s</a:t>
            </a:r>
            <a:endPar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BA2D3E82-5B69-8E38-EE21-665401B5AA71}"/>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0900039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534400" cy="4876800"/>
          </a:xfrm>
        </p:spPr>
        <p:txBody>
          <a:bodyPr>
            <a:noAutofit/>
          </a:bodyPr>
          <a:lstStyle/>
          <a:p>
            <a:pPr marL="0" indent="0" algn="l" fontAlgn="base">
              <a:buNone/>
            </a:pPr>
            <a:r>
              <a:rPr lang="en-IN" sz="1800" dirty="0">
                <a:effectLst/>
                <a:latin typeface="Times New Roman" panose="02020603050405020304" pitchFamily="18" charset="0"/>
                <a:cs typeface="Times New Roman" panose="02020603050405020304" pitchFamily="18" charset="0"/>
              </a:rPr>
              <a:t>Q3: Level DB is the default database for Hyperledger Fabric and is particularly appropriate when ledger states comprise what type of data?</a:t>
            </a:r>
          </a:p>
          <a:p>
            <a:pPr marL="0" indent="0" algn="l" fontAlgn="base">
              <a:buNone/>
            </a:pPr>
            <a:r>
              <a:rPr lang="en-IN" sz="1800" dirty="0">
                <a:effectLst/>
                <a:latin typeface="Times New Roman" panose="02020603050405020304" pitchFamily="18" charset="0"/>
                <a:cs typeface="Times New Roman" panose="02020603050405020304" pitchFamily="18" charset="0"/>
              </a:rPr>
              <a:t>A. Complex key-value pairs</a:t>
            </a:r>
          </a:p>
          <a:p>
            <a:pPr marL="0" indent="0" algn="l" fontAlgn="base">
              <a:buNone/>
            </a:pPr>
            <a:r>
              <a:rPr lang="en-IN" sz="1800" dirty="0">
                <a:effectLst/>
                <a:latin typeface="Times New Roman" panose="02020603050405020304" pitchFamily="18" charset="0"/>
                <a:cs typeface="Times New Roman" panose="02020603050405020304" pitchFamily="18" charset="0"/>
              </a:rPr>
              <a:t>B. Simple key-value pairs</a:t>
            </a:r>
          </a:p>
          <a:p>
            <a:pPr marL="0" indent="0" algn="l" fontAlgn="base">
              <a:buNone/>
            </a:pPr>
            <a:r>
              <a:rPr lang="en-IN" sz="1800" dirty="0">
                <a:effectLst/>
                <a:latin typeface="Times New Roman" panose="02020603050405020304" pitchFamily="18" charset="0"/>
                <a:cs typeface="Times New Roman" panose="02020603050405020304" pitchFamily="18" charset="0"/>
              </a:rPr>
              <a:t>C. JSON data pairs</a:t>
            </a:r>
          </a:p>
          <a:p>
            <a:pPr marL="0" indent="0" algn="l" fontAlgn="base">
              <a:buNone/>
            </a:pPr>
            <a:r>
              <a:rPr lang="en-IN" sz="1800" dirty="0">
                <a:effectLst/>
                <a:latin typeface="Times New Roman" panose="02020603050405020304" pitchFamily="18" charset="0"/>
                <a:cs typeface="Times New Roman" panose="02020603050405020304" pitchFamily="18" charset="0"/>
              </a:rPr>
              <a:t>D. Rich Queries</a:t>
            </a:r>
          </a:p>
          <a:p>
            <a:pPr marL="0" indent="0" algn="l" fontAlgn="base">
              <a:buNone/>
            </a:pPr>
            <a:endParaRPr lang="en-IN" sz="1800" dirty="0">
              <a:latin typeface="Times New Roman" panose="02020603050405020304" pitchFamily="18" charset="0"/>
              <a:cs typeface="Times New Roman" panose="02020603050405020304" pitchFamily="18" charset="0"/>
            </a:endParaRPr>
          </a:p>
          <a:p>
            <a:pPr marL="0" indent="0" fontAlgn="base">
              <a:buNone/>
            </a:pPr>
            <a:r>
              <a:rPr lang="en-IN" sz="1800" dirty="0">
                <a:effectLst/>
                <a:latin typeface="Times New Roman" panose="02020603050405020304" pitchFamily="18" charset="0"/>
                <a:cs typeface="Times New Roman" panose="02020603050405020304" pitchFamily="18" charset="0"/>
              </a:rPr>
              <a:t>Q4: User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has four life cycle of</a:t>
            </a:r>
          </a:p>
          <a:p>
            <a:pPr marL="0" indent="0" fontAlgn="base">
              <a:buNone/>
            </a:pPr>
            <a:r>
              <a:rPr lang="en-IN" sz="1800" dirty="0">
                <a:effectLst/>
                <a:latin typeface="Times New Roman" panose="02020603050405020304" pitchFamily="18" charset="0"/>
                <a:cs typeface="Times New Roman" panose="02020603050405020304" pitchFamily="18" charset="0"/>
              </a:rPr>
              <a:t>A. “Install”, “Initiate”, “Invoke” and “Query”.</a:t>
            </a:r>
          </a:p>
          <a:p>
            <a:pPr marL="0" indent="0" fontAlgn="base">
              <a:buNone/>
            </a:pPr>
            <a:r>
              <a:rPr lang="en-IN" sz="1800" dirty="0">
                <a:effectLst/>
                <a:latin typeface="Times New Roman" panose="02020603050405020304" pitchFamily="18" charset="0"/>
                <a:cs typeface="Times New Roman" panose="02020603050405020304" pitchFamily="18" charset="0"/>
              </a:rPr>
              <a:t>B. “Install”, “Instantiate”, “Invoke” and “Query”.</a:t>
            </a:r>
          </a:p>
          <a:p>
            <a:pPr marL="0" indent="0" fontAlgn="base">
              <a:buNone/>
            </a:pPr>
            <a:r>
              <a:rPr lang="en-IN" sz="1800" dirty="0">
                <a:effectLst/>
                <a:latin typeface="Times New Roman" panose="02020603050405020304" pitchFamily="18" charset="0"/>
                <a:cs typeface="Times New Roman" panose="02020603050405020304" pitchFamily="18" charset="0"/>
              </a:rPr>
              <a:t>C. “Install”, “Update”, “Invoke” and “Query”.</a:t>
            </a:r>
          </a:p>
          <a:p>
            <a:pPr marL="0" indent="0" fontAlgn="base">
              <a:buNone/>
            </a:pPr>
            <a:r>
              <a:rPr lang="en-IN" sz="1800" dirty="0">
                <a:effectLst/>
                <a:latin typeface="Times New Roman" panose="02020603050405020304" pitchFamily="18" charset="0"/>
                <a:cs typeface="Times New Roman" panose="02020603050405020304" pitchFamily="18" charset="0"/>
              </a:rPr>
              <a:t>D. “Install”, “Verify”, “Invoke” and “Query”.</a:t>
            </a:r>
          </a:p>
          <a:p>
            <a:pPr marL="0" indent="0" algn="ctr">
              <a:spcBef>
                <a:spcPts val="0"/>
              </a:spcBef>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27707630-8476-BE4E-B245-8807A59B849E}"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MCQ</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s(</a:t>
            </a:r>
            <a:r>
              <a:rPr kumimoji="0" lang="en-US" sz="2400" b="1" i="0" u="none" strike="noStrike" kern="1200" cap="none" spc="0" normalizeH="0" noProof="0" dirty="0" err="1">
                <a:ln>
                  <a:noFill/>
                </a:ln>
                <a:solidFill>
                  <a:schemeClr val="dk1"/>
                </a:solidFill>
                <a:effectLst/>
                <a:uLnTx/>
                <a:uFillTx/>
                <a:latin typeface="Times New Roman" panose="02020603050405020304" pitchFamily="18" charset="0"/>
                <a:cs typeface="Times New Roman" panose="02020603050405020304" pitchFamily="18" charset="0"/>
              </a:rPr>
              <a:t>Cont</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a:t>
            </a:r>
            <a:endPar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3A6C9C6E-FC96-9B5C-E9C1-F10029B310E6}"/>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1155484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2999"/>
            <a:ext cx="8534400" cy="5081987"/>
          </a:xfrm>
        </p:spPr>
        <p:txBody>
          <a:bodyPr>
            <a:noAutofit/>
          </a:bodyPr>
          <a:lstStyle/>
          <a:p>
            <a:pPr marL="0" indent="0" algn="l" fontAlgn="base">
              <a:buNone/>
            </a:pPr>
            <a:r>
              <a:rPr lang="en-IN" sz="1800" dirty="0">
                <a:effectLst/>
                <a:latin typeface="Times New Roman" panose="02020603050405020304" pitchFamily="18" charset="0"/>
                <a:cs typeface="Times New Roman" panose="02020603050405020304" pitchFamily="18" charset="0"/>
              </a:rPr>
              <a:t>Q5: Which of the following best describes </a:t>
            </a:r>
            <a:r>
              <a:rPr lang="en-IN" sz="1800" dirty="0" err="1">
                <a:effectLst/>
                <a:latin typeface="Times New Roman" panose="02020603050405020304" pitchFamily="18" charset="0"/>
                <a:cs typeface="Times New Roman" panose="02020603050405020304" pitchFamily="18" charset="0"/>
              </a:rPr>
              <a:t>Chaincode</a:t>
            </a:r>
            <a:r>
              <a:rPr lang="en-IN" sz="1800" dirty="0">
                <a:effectLst/>
                <a:latin typeface="Times New Roman" panose="02020603050405020304" pitchFamily="18" charset="0"/>
                <a:cs typeface="Times New Roman" panose="02020603050405020304" pitchFamily="18" charset="0"/>
              </a:rPr>
              <a:t> in Hyperledger Fabric?</a:t>
            </a:r>
          </a:p>
          <a:p>
            <a:pPr marL="0" indent="0" algn="l" fontAlgn="base">
              <a:buNone/>
            </a:pPr>
            <a:r>
              <a:rPr lang="en-IN" sz="1800" dirty="0">
                <a:effectLst/>
                <a:latin typeface="Times New Roman" panose="02020603050405020304" pitchFamily="18" charset="0"/>
                <a:cs typeface="Times New Roman" panose="02020603050405020304" pitchFamily="18" charset="0"/>
              </a:rPr>
              <a:t>A) Is a key/value state database</a:t>
            </a:r>
          </a:p>
          <a:p>
            <a:pPr marL="0" indent="0" algn="l" fontAlgn="base">
              <a:buNone/>
            </a:pPr>
            <a:r>
              <a:rPr lang="en-IN" sz="1800" dirty="0">
                <a:effectLst/>
                <a:latin typeface="Times New Roman" panose="02020603050405020304" pitchFamily="18" charset="0"/>
                <a:cs typeface="Times New Roman" panose="02020603050405020304" pitchFamily="18" charset="0"/>
              </a:rPr>
              <a:t>B) Maintains the state of the network and a copy of the ledger</a:t>
            </a:r>
          </a:p>
          <a:p>
            <a:pPr marL="0" indent="0" algn="l" fontAlgn="base">
              <a:buNone/>
            </a:pPr>
            <a:r>
              <a:rPr lang="en-IN" sz="1800" dirty="0">
                <a:effectLst/>
                <a:latin typeface="Times New Roman" panose="02020603050405020304" pitchFamily="18" charset="0"/>
                <a:cs typeface="Times New Roman" panose="02020603050405020304" pitchFamily="18" charset="0"/>
              </a:rPr>
              <a:t>C) Accepts endorsed transactions, orders them into a block, and delivers the blocks to the committing peers</a:t>
            </a:r>
          </a:p>
          <a:p>
            <a:pPr marL="0" indent="0" algn="l" fontAlgn="base">
              <a:buNone/>
            </a:pPr>
            <a:r>
              <a:rPr lang="en-IN" sz="1800" dirty="0">
                <a:effectLst/>
                <a:latin typeface="Times New Roman" panose="02020603050405020304" pitchFamily="18" charset="0"/>
                <a:cs typeface="Times New Roman" panose="02020603050405020304" pitchFamily="18" charset="0"/>
              </a:rPr>
              <a:t>D) Is the smart contract that runs on the peers and creates transactions</a:t>
            </a:r>
          </a:p>
          <a:p>
            <a:pPr marL="0" indent="0" algn="ctr">
              <a:spcBef>
                <a:spcPts val="0"/>
              </a:spcBef>
              <a:buNone/>
            </a:pPr>
            <a:endParaRPr lang="en-IN" sz="1800" dirty="0">
              <a:effectLst/>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502B470E-7FAC-3144-891A-CE914A751B5A}" type="datetime1">
              <a:rPr lang="en-IN" smtClean="0"/>
              <a:t>15/01/25</a:t>
            </a:fld>
            <a:endParaRPr lang="en-US" dirty="0"/>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MCQ</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s(</a:t>
            </a:r>
            <a:r>
              <a:rPr kumimoji="0" lang="en-US" sz="2400" b="1" i="0" u="none" strike="noStrike" kern="1200" cap="none" spc="0" normalizeH="0" noProof="0" dirty="0" err="1">
                <a:ln>
                  <a:noFill/>
                </a:ln>
                <a:solidFill>
                  <a:schemeClr val="dk1"/>
                </a:solidFill>
                <a:effectLst/>
                <a:uLnTx/>
                <a:uFillTx/>
                <a:latin typeface="Times New Roman" panose="02020603050405020304" pitchFamily="18" charset="0"/>
                <a:cs typeface="Times New Roman" panose="02020603050405020304" pitchFamily="18" charset="0"/>
              </a:rPr>
              <a:t>Cont</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a:t>
            </a:r>
            <a:endPar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sp>
        <p:nvSpPr>
          <p:cNvPr id="2" name="Footer Placeholder 12">
            <a:extLst>
              <a:ext uri="{FF2B5EF4-FFF2-40B4-BE49-F238E27FC236}">
                <a16:creationId xmlns:a16="http://schemas.microsoft.com/office/drawing/2014/main" id="{AB255E54-AF30-429F-0DE0-FF7B9D8628E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786969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dirty="0"/>
          </a:p>
          <a:p>
            <a:endParaRPr lang="en-US" dirty="0"/>
          </a:p>
        </p:txBody>
      </p:sp>
      <p:sp>
        <p:nvSpPr>
          <p:cNvPr id="4" name="Date Placeholder 3"/>
          <p:cNvSpPr>
            <a:spLocks noGrp="1"/>
          </p:cNvSpPr>
          <p:nvPr>
            <p:ph type="dt" sz="half" idx="10"/>
          </p:nvPr>
        </p:nvSpPr>
        <p:spPr/>
        <p:txBody>
          <a:bodyPr/>
          <a:lstStyle/>
          <a:p>
            <a:fld id="{F5803AD3-1627-D842-A1EB-99B02151C553}" type="datetime1">
              <a:rPr lang="en-IN" smtClean="0"/>
              <a:t>15/01/25</a:t>
            </a:fld>
            <a:endParaRPr lang="en-US"/>
          </a:p>
        </p:txBody>
      </p:sp>
      <p:sp>
        <p:nvSpPr>
          <p:cNvPr id="9" name="Title 1"/>
          <p:cNvSpPr txBox="1">
            <a:spLocks/>
          </p:cNvSpPr>
          <p:nvPr/>
        </p:nvSpPr>
        <p:spPr>
          <a:xfrm>
            <a:off x="1371600" y="1"/>
            <a:ext cx="5867400" cy="1031852"/>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1800" dirty="0">
                <a:latin typeface="Times New Roman" panose="02020603050405020304" pitchFamily="18" charset="0"/>
                <a:cs typeface="Times New Roman" panose="02020603050405020304" pitchFamily="18" charset="0"/>
              </a:rPr>
              <a:t>Noida Institute of Engineering and Technology, Greater Noida</a:t>
            </a:r>
          </a:p>
          <a:p>
            <a:r>
              <a:rPr lang="en-US" sz="1800" dirty="0">
                <a:latin typeface="Times New Roman" panose="02020603050405020304" pitchFamily="18" charset="0"/>
                <a:cs typeface="Times New Roman" panose="02020603050405020304" pitchFamily="18" charset="0"/>
              </a:rPr>
              <a:t>Syllabus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058486"/>
            <a:ext cx="6096000" cy="4627541"/>
          </a:xfrm>
          <a:prstGeom prst="rect">
            <a:avLst/>
          </a:prstGeom>
        </p:spPr>
      </p:pic>
      <p:sp>
        <p:nvSpPr>
          <p:cNvPr id="6" name="Footer Placeholder 12">
            <a:extLst>
              <a:ext uri="{FF2B5EF4-FFF2-40B4-BE49-F238E27FC236}">
                <a16:creationId xmlns:a16="http://schemas.microsoft.com/office/drawing/2014/main" id="{1E459EB9-044A-F0A9-4D14-9AE6A197AD24}"/>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30684150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r>
              <a:rPr lang="en-US" dirty="0"/>
              <a:t>NA</a:t>
            </a:r>
          </a:p>
        </p:txBody>
      </p:sp>
      <p:sp>
        <p:nvSpPr>
          <p:cNvPr id="4" name="Date Placeholder 3"/>
          <p:cNvSpPr>
            <a:spLocks noGrp="1"/>
          </p:cNvSpPr>
          <p:nvPr>
            <p:ph type="dt" sz="half" idx="10"/>
          </p:nvPr>
        </p:nvSpPr>
        <p:spPr/>
        <p:txBody>
          <a:bodyPr/>
          <a:lstStyle/>
          <a:p>
            <a:fld id="{3C8C737E-6662-9447-B29A-E74068DC84E1}" type="datetime1">
              <a:rPr lang="en-IN" smtClean="0"/>
              <a:t>15/01/25</a:t>
            </a:fld>
            <a:endParaRPr lang="en-US"/>
          </a:p>
        </p:txBody>
      </p:sp>
      <p:sp>
        <p:nvSpPr>
          <p:cNvPr id="7"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mn-lt"/>
                <a:ea typeface="+mn-ea"/>
                <a:cs typeface="+mn-cs"/>
              </a:rPr>
              <a:t>Old</a:t>
            </a:r>
            <a:r>
              <a:rPr kumimoji="0" lang="en-US" sz="3200" b="1" i="0" u="none" strike="noStrike" kern="1200" cap="none" spc="0" normalizeH="0" noProof="0" dirty="0">
                <a:ln>
                  <a:noFill/>
                </a:ln>
                <a:solidFill>
                  <a:schemeClr val="dk1"/>
                </a:solidFill>
                <a:effectLst/>
                <a:uLnTx/>
                <a:uFillTx/>
                <a:latin typeface="+mn-lt"/>
                <a:ea typeface="+mn-ea"/>
                <a:cs typeface="+mn-cs"/>
              </a:rPr>
              <a:t> Question Papers</a:t>
            </a:r>
            <a:endParaRPr kumimoji="0" lang="en-US" sz="3200" b="1" i="0" u="none" strike="noStrike" kern="1200" cap="none" spc="0" normalizeH="0" baseline="0" noProof="0" dirty="0">
              <a:ln>
                <a:noFill/>
              </a:ln>
              <a:solidFill>
                <a:schemeClr val="dk1"/>
              </a:solidFill>
              <a:effectLst/>
              <a:uLnTx/>
              <a:uFillTx/>
              <a:latin typeface="+mn-lt"/>
              <a:ea typeface="+mn-ea"/>
              <a:cs typeface="+mn-cs"/>
            </a:endParaRPr>
          </a:p>
        </p:txBody>
      </p:sp>
      <p:sp>
        <p:nvSpPr>
          <p:cNvPr id="2" name="Footer Placeholder 12">
            <a:extLst>
              <a:ext uri="{FF2B5EF4-FFF2-40B4-BE49-F238E27FC236}">
                <a16:creationId xmlns:a16="http://schemas.microsoft.com/office/drawing/2014/main" id="{9109DF9D-4A8D-2C48-F634-AD648309B3CF}"/>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96751853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0" indent="0" algn="l">
              <a:buNone/>
            </a:pPr>
            <a:r>
              <a:rPr lang="en-IN" sz="2000" dirty="0">
                <a:latin typeface="Times New Roman" panose="02020603050405020304" pitchFamily="18" charset="0"/>
                <a:cs typeface="Times New Roman" panose="02020603050405020304" pitchFamily="18" charset="0"/>
              </a:rPr>
              <a:t>Q1: Which languages are supported for writing </a:t>
            </a:r>
            <a:r>
              <a:rPr lang="en-IN" sz="2000" dirty="0" err="1">
                <a:latin typeface="Times New Roman" panose="02020603050405020304" pitchFamily="18" charset="0"/>
                <a:cs typeface="Times New Roman" panose="02020603050405020304" pitchFamily="18" charset="0"/>
              </a:rPr>
              <a:t>chaincode</a:t>
            </a:r>
            <a:r>
              <a:rPr lang="en-IN" sz="2000" dirty="0">
                <a:latin typeface="Times New Roman" panose="02020603050405020304" pitchFamily="18" charset="0"/>
                <a:cs typeface="Times New Roman" panose="02020603050405020304" pitchFamily="18" charset="0"/>
              </a:rPr>
              <a:t>?</a:t>
            </a:r>
          </a:p>
          <a:p>
            <a:pPr marL="0" indent="0" algn="l">
              <a:buNone/>
            </a:pPr>
            <a:r>
              <a:rPr lang="en-IN" sz="2000" dirty="0">
                <a:latin typeface="Times New Roman" panose="02020603050405020304" pitchFamily="18" charset="0"/>
                <a:cs typeface="Times New Roman" panose="02020603050405020304" pitchFamily="18" charset="0"/>
              </a:rPr>
              <a:t>Q2: How does membership service provider (MSP) manage identities in Hyperledger Fabric?</a:t>
            </a:r>
          </a:p>
          <a:p>
            <a:pPr marL="0" indent="0" algn="l">
              <a:buNone/>
            </a:pPr>
            <a:r>
              <a:rPr lang="en-IN" sz="2000" dirty="0">
                <a:latin typeface="Times New Roman" panose="02020603050405020304" pitchFamily="18" charset="0"/>
                <a:cs typeface="Times New Roman" panose="02020603050405020304" pitchFamily="18" charset="0"/>
              </a:rPr>
              <a:t>Q3: Types of </a:t>
            </a:r>
            <a:r>
              <a:rPr lang="en-IN" sz="2000" dirty="0" err="1">
                <a:latin typeface="Times New Roman" panose="02020603050405020304" pitchFamily="18" charset="0"/>
                <a:cs typeface="Times New Roman" panose="02020603050405020304" pitchFamily="18" charset="0"/>
              </a:rPr>
              <a:t>Chaincode</a:t>
            </a:r>
            <a:r>
              <a:rPr lang="en-IN" sz="2000" dirty="0">
                <a:latin typeface="Times New Roman" panose="02020603050405020304" pitchFamily="18" charset="0"/>
                <a:cs typeface="Times New Roman" panose="02020603050405020304" pitchFamily="18" charset="0"/>
              </a:rPr>
              <a:t> In Hyperledger Fabric?</a:t>
            </a:r>
          </a:p>
          <a:p>
            <a:pPr marL="0" indent="0" algn="l">
              <a:buNone/>
            </a:pPr>
            <a:r>
              <a:rPr lang="en-IN" sz="2000" dirty="0">
                <a:latin typeface="Times New Roman" panose="02020603050405020304" pitchFamily="18" charset="0"/>
                <a:cs typeface="Times New Roman" panose="02020603050405020304" pitchFamily="18" charset="0"/>
              </a:rPr>
              <a:t>Q4: What is </a:t>
            </a:r>
            <a:r>
              <a:rPr lang="en-IN" sz="2000" dirty="0" err="1">
                <a:latin typeface="Times New Roman" panose="02020603050405020304" pitchFamily="18" charset="0"/>
                <a:cs typeface="Times New Roman" panose="02020603050405020304" pitchFamily="18" charset="0"/>
              </a:rPr>
              <a:t>Chaincode</a:t>
            </a:r>
            <a:r>
              <a:rPr lang="en-IN" sz="2000" dirty="0">
                <a:latin typeface="Times New Roman" panose="02020603050405020304" pitchFamily="18" charset="0"/>
                <a:cs typeface="Times New Roman" panose="02020603050405020304" pitchFamily="18" charset="0"/>
              </a:rPr>
              <a:t> In Hyperledger Fabric?</a:t>
            </a:r>
          </a:p>
          <a:p>
            <a:pPr marL="0" indent="0" algn="l">
              <a:buNone/>
            </a:pPr>
            <a:r>
              <a:rPr lang="en-IN" sz="2000" dirty="0">
                <a:latin typeface="Times New Roman" panose="02020603050405020304" pitchFamily="18" charset="0"/>
                <a:cs typeface="Times New Roman" panose="02020603050405020304" pitchFamily="18" charset="0"/>
              </a:rPr>
              <a:t>Q5: Types of </a:t>
            </a:r>
            <a:r>
              <a:rPr lang="en-IN" sz="2000" dirty="0" err="1">
                <a:latin typeface="Times New Roman" panose="02020603050405020304" pitchFamily="18" charset="0"/>
                <a:cs typeface="Times New Roman" panose="02020603050405020304" pitchFamily="18" charset="0"/>
              </a:rPr>
              <a:t>Chaincode</a:t>
            </a:r>
            <a:r>
              <a:rPr lang="en-IN" sz="2000" dirty="0">
                <a:latin typeface="Times New Roman" panose="02020603050405020304" pitchFamily="18" charset="0"/>
                <a:cs typeface="Times New Roman" panose="02020603050405020304" pitchFamily="18" charset="0"/>
              </a:rPr>
              <a:t> In Hyperledger Fabric?</a:t>
            </a:r>
          </a:p>
          <a:p>
            <a:pPr marL="457200" indent="-457200">
              <a:buFont typeface="+mj-lt"/>
              <a:buAutoNum type="arabicPeriod"/>
            </a:pPr>
            <a:endParaRPr lang="en-US" sz="2200" dirty="0"/>
          </a:p>
        </p:txBody>
      </p:sp>
      <p:sp>
        <p:nvSpPr>
          <p:cNvPr id="4" name="Date Placeholder 3"/>
          <p:cNvSpPr>
            <a:spLocks noGrp="1"/>
          </p:cNvSpPr>
          <p:nvPr>
            <p:ph type="dt" sz="half" idx="10"/>
          </p:nvPr>
        </p:nvSpPr>
        <p:spPr/>
        <p:txBody>
          <a:bodyPr/>
          <a:lstStyle/>
          <a:p>
            <a:fld id="{CAEBF91A-368B-3B4A-8DC6-3B2BEAA93EB4}" type="datetime1">
              <a:rPr lang="en-IN" smtClean="0"/>
              <a:t>15/01/25</a:t>
            </a:fld>
            <a:endParaRPr lang="en-US"/>
          </a:p>
        </p:txBody>
      </p:sp>
      <p:sp>
        <p:nvSpPr>
          <p:cNvPr id="7"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t>Expected Questions for University Exam </a:t>
            </a:r>
            <a:endParaRPr kumimoji="0" lang="en-US" sz="3200" b="1" i="0" u="none" strike="noStrike" kern="1200" cap="none" spc="0" normalizeH="0" baseline="0" noProof="0" dirty="0">
              <a:ln>
                <a:noFill/>
              </a:ln>
              <a:solidFill>
                <a:schemeClr val="dk1"/>
              </a:solidFill>
              <a:effectLst/>
              <a:uLnTx/>
              <a:uFillTx/>
            </a:endParaRPr>
          </a:p>
        </p:txBody>
      </p:sp>
      <p:sp>
        <p:nvSpPr>
          <p:cNvPr id="2" name="Footer Placeholder 12">
            <a:extLst>
              <a:ext uri="{FF2B5EF4-FFF2-40B4-BE49-F238E27FC236}">
                <a16:creationId xmlns:a16="http://schemas.microsoft.com/office/drawing/2014/main" id="{5176010E-1CBD-1A2F-603B-4346FB910A92}"/>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23930099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endParaRPr lang="en-US" sz="2000" dirty="0"/>
          </a:p>
          <a:p>
            <a:pPr marL="0" indent="0">
              <a:buNone/>
            </a:pPr>
            <a:r>
              <a:rPr lang="en-US" sz="2200" b="1" dirty="0"/>
              <a:t>My Video :</a:t>
            </a:r>
          </a:p>
          <a:p>
            <a:pPr marL="0" indent="0">
              <a:buNone/>
            </a:pPr>
            <a:r>
              <a:rPr lang="en-US" sz="2200" b="1" dirty="0">
                <a:solidFill>
                  <a:srgbClr val="FF0000"/>
                </a:solidFill>
                <a:hlinkClick r:id="rId2">
                  <a:extLst>
                    <a:ext uri="{A12FA001-AC4F-418D-AE19-62706E023703}">
                      <ahyp:hlinkClr xmlns:ahyp="http://schemas.microsoft.com/office/drawing/2018/hyperlinkcolor" val="tx"/>
                    </a:ext>
                  </a:extLst>
                </a:hlinkClick>
              </a:rPr>
              <a:t>https://youtu.be/rPD97AZ9W2U</a:t>
            </a:r>
            <a:endParaRPr lang="en-US" sz="2200" b="1" dirty="0">
              <a:solidFill>
                <a:srgbClr val="FF0000"/>
              </a:solidFill>
            </a:endParaRPr>
          </a:p>
          <a:p>
            <a:pPr marL="0" indent="0">
              <a:buNone/>
            </a:pPr>
            <a:r>
              <a:rPr lang="en-US" sz="2200" b="1" dirty="0">
                <a:solidFill>
                  <a:srgbClr val="FF0000"/>
                </a:solidFill>
                <a:hlinkClick r:id="rId3">
                  <a:extLst>
                    <a:ext uri="{A12FA001-AC4F-418D-AE19-62706E023703}">
                      <ahyp:hlinkClr xmlns:ahyp="http://schemas.microsoft.com/office/drawing/2018/hyperlinkcolor" val="tx"/>
                    </a:ext>
                  </a:extLst>
                </a:hlinkClick>
              </a:rPr>
              <a:t>https://youtu.be/QbBHCehF3xo</a:t>
            </a:r>
            <a:endParaRPr lang="en-US" sz="2200" b="1" dirty="0">
              <a:solidFill>
                <a:srgbClr val="FF0000"/>
              </a:solidFill>
            </a:endParaRPr>
          </a:p>
          <a:p>
            <a:pPr marL="0" indent="0">
              <a:buNone/>
            </a:pPr>
            <a:r>
              <a:rPr lang="en-US" sz="2200" b="1" dirty="0">
                <a:solidFill>
                  <a:srgbClr val="FF0000"/>
                </a:solidFill>
                <a:hlinkClick r:id="rId4">
                  <a:extLst>
                    <a:ext uri="{A12FA001-AC4F-418D-AE19-62706E023703}">
                      <ahyp:hlinkClr xmlns:ahyp="http://schemas.microsoft.com/office/drawing/2018/hyperlinkcolor" val="tx"/>
                    </a:ext>
                  </a:extLst>
                </a:hlinkClick>
              </a:rPr>
              <a:t>https://youtu.be/JRlJPlbOP7I</a:t>
            </a:r>
            <a:endParaRPr lang="en-US" sz="2200" b="1" dirty="0">
              <a:solidFill>
                <a:srgbClr val="FF0000"/>
              </a:solidFill>
            </a:endParaRPr>
          </a:p>
          <a:p>
            <a:pPr marL="0" indent="0">
              <a:buNone/>
            </a:pPr>
            <a:endParaRPr lang="en-US" sz="2200" b="1" dirty="0"/>
          </a:p>
          <a:p>
            <a:pPr marL="0" indent="0">
              <a:buNone/>
            </a:pPr>
            <a:r>
              <a:rPr lang="en-US" sz="2200" b="1" dirty="0" err="1"/>
              <a:t>Youtube</a:t>
            </a:r>
            <a:r>
              <a:rPr lang="en-US" sz="2200" b="1" dirty="0"/>
              <a:t>/other  Video Links</a:t>
            </a:r>
          </a:p>
          <a:p>
            <a:pPr marL="0" indent="0">
              <a:buNone/>
            </a:pPr>
            <a:r>
              <a:rPr lang="en-US" sz="2200" b="1" dirty="0">
                <a:solidFill>
                  <a:srgbClr val="FF0000"/>
                </a:solidFill>
                <a:hlinkClick r:id="rId5">
                  <a:extLst>
                    <a:ext uri="{A12FA001-AC4F-418D-AE19-62706E023703}">
                      <ahyp:hlinkClr xmlns:ahyp="http://schemas.microsoft.com/office/drawing/2018/hyperlinkcolor" val="tx"/>
                    </a:ext>
                  </a:extLst>
                </a:hlinkClick>
              </a:rPr>
              <a:t>https://www.youtube.com/watch?v=yubzJw0uiE4</a:t>
            </a:r>
            <a:endParaRPr lang="en-US" sz="2200" b="1" dirty="0">
              <a:solidFill>
                <a:srgbClr val="FF0000"/>
              </a:solidFill>
            </a:endParaRPr>
          </a:p>
          <a:p>
            <a:pPr marL="0" indent="0">
              <a:buNone/>
            </a:pPr>
            <a:r>
              <a:rPr lang="en-US" sz="2200" b="1" dirty="0">
                <a:solidFill>
                  <a:srgbClr val="FF0000"/>
                </a:solidFill>
                <a:hlinkClick r:id="rId6">
                  <a:extLst>
                    <a:ext uri="{A12FA001-AC4F-418D-AE19-62706E023703}">
                      <ahyp:hlinkClr xmlns:ahyp="http://schemas.microsoft.com/office/drawing/2018/hyperlinkcolor" val="tx"/>
                    </a:ext>
                  </a:extLst>
                </a:hlinkClick>
              </a:rPr>
              <a:t>https://www.youtube.com/watch?v=_160oMzblY8</a:t>
            </a:r>
            <a:endParaRPr lang="en-US" sz="2200" b="1" dirty="0">
              <a:solidFill>
                <a:srgbClr val="FF0000"/>
              </a:solidFill>
            </a:endParaRPr>
          </a:p>
          <a:p>
            <a:pPr marL="0" indent="0">
              <a:buNone/>
            </a:pPr>
            <a:r>
              <a:rPr lang="en-US" sz="2200" b="1" dirty="0">
                <a:solidFill>
                  <a:srgbClr val="FF0000"/>
                </a:solidFill>
                <a:hlinkClick r:id="rId7">
                  <a:extLst>
                    <a:ext uri="{A12FA001-AC4F-418D-AE19-62706E023703}">
                      <ahyp:hlinkClr xmlns:ahyp="http://schemas.microsoft.com/office/drawing/2018/hyperlinkcolor" val="tx"/>
                    </a:ext>
                  </a:extLst>
                </a:hlinkClick>
              </a:rPr>
              <a:t>https://www.youtube.com/watch?v=YJyXfjbBmc8</a:t>
            </a:r>
            <a:endParaRPr lang="en-US" sz="2200" b="1" dirty="0">
              <a:solidFill>
                <a:srgbClr val="FF0000"/>
              </a:solidFill>
            </a:endParaRPr>
          </a:p>
          <a:p>
            <a:pPr marL="0" indent="0">
              <a:buNone/>
            </a:pPr>
            <a:r>
              <a:rPr lang="en-US" sz="2200" b="1" dirty="0">
                <a:solidFill>
                  <a:srgbClr val="FF0000"/>
                </a:solidFill>
                <a:hlinkClick r:id="rId8">
                  <a:extLst>
                    <a:ext uri="{A12FA001-AC4F-418D-AE19-62706E023703}">
                      <ahyp:hlinkClr xmlns:ahyp="http://schemas.microsoft.com/office/drawing/2018/hyperlinkcolor" val="tx"/>
                    </a:ext>
                  </a:extLst>
                </a:hlinkClick>
              </a:rPr>
              <a:t>https://www.youtube.com/watch?v=ENrjn-lD1e8</a:t>
            </a:r>
            <a:endParaRPr lang="en-US" sz="2200" b="1" dirty="0">
              <a:solidFill>
                <a:srgbClr val="FF0000"/>
              </a:solidFill>
            </a:endParaRPr>
          </a:p>
          <a:p>
            <a:pPr marL="0" indent="0">
              <a:buNone/>
            </a:pPr>
            <a:endParaRPr lang="en-US" sz="2200" b="1" dirty="0"/>
          </a:p>
        </p:txBody>
      </p:sp>
      <p:sp>
        <p:nvSpPr>
          <p:cNvPr id="4" name="Date Placeholder 3"/>
          <p:cNvSpPr>
            <a:spLocks noGrp="1"/>
          </p:cNvSpPr>
          <p:nvPr>
            <p:ph type="dt" sz="half" idx="10"/>
          </p:nvPr>
        </p:nvSpPr>
        <p:spPr/>
        <p:txBody>
          <a:bodyPr/>
          <a:lstStyle/>
          <a:p>
            <a:fld id="{E5CEBA13-E772-374B-B121-8C371E2FF5A4}" type="datetime1">
              <a:rPr lang="en-IN" smtClean="0"/>
              <a:t>15/01/25</a:t>
            </a:fld>
            <a:endParaRPr lang="en-US"/>
          </a:p>
        </p:txBody>
      </p:sp>
      <p:sp>
        <p:nvSpPr>
          <p:cNvPr id="7" name="Title 1"/>
          <p:cNvSpPr txBox="1">
            <a:spLocks/>
          </p:cNvSpPr>
          <p:nvPr/>
        </p:nvSpPr>
        <p:spPr>
          <a:xfrm>
            <a:off x="1371600" y="0"/>
            <a:ext cx="7772400" cy="990600"/>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mn-lt"/>
                <a:ea typeface="+mn-ea"/>
                <a:cs typeface="+mn-cs"/>
              </a:rPr>
              <a:t>Faculty Video</a:t>
            </a:r>
            <a:r>
              <a:rPr kumimoji="0" lang="en-US" sz="3200" b="1" i="0" u="none" strike="noStrike" kern="1200" cap="none" spc="0" normalizeH="0" noProof="0" dirty="0">
                <a:ln>
                  <a:noFill/>
                </a:ln>
                <a:solidFill>
                  <a:schemeClr val="dk1"/>
                </a:solidFill>
                <a:effectLst/>
                <a:uLnTx/>
                <a:uFillTx/>
                <a:latin typeface="+mn-lt"/>
                <a:ea typeface="+mn-ea"/>
                <a:cs typeface="+mn-cs"/>
              </a:rPr>
              <a:t> Links, </a:t>
            </a:r>
            <a:r>
              <a:rPr kumimoji="0" lang="en-US" sz="3200" b="1" i="0" u="none" strike="noStrike" kern="1200" cap="none" spc="0" normalizeH="0" noProof="0" dirty="0" err="1">
                <a:ln>
                  <a:noFill/>
                </a:ln>
                <a:solidFill>
                  <a:schemeClr val="dk1"/>
                </a:solidFill>
                <a:effectLst/>
                <a:uLnTx/>
                <a:uFillTx/>
                <a:latin typeface="+mn-lt"/>
                <a:ea typeface="+mn-ea"/>
                <a:cs typeface="+mn-cs"/>
              </a:rPr>
              <a:t>Youtube</a:t>
            </a:r>
            <a:r>
              <a:rPr kumimoji="0" lang="en-US" sz="3200" b="1" i="0" u="none" strike="noStrike" kern="1200" cap="none" spc="0" normalizeH="0" noProof="0" dirty="0">
                <a:ln>
                  <a:noFill/>
                </a:ln>
                <a:solidFill>
                  <a:schemeClr val="dk1"/>
                </a:solidFill>
                <a:effectLst/>
                <a:uLnTx/>
                <a:uFillTx/>
                <a:latin typeface="+mn-lt"/>
                <a:ea typeface="+mn-ea"/>
                <a:cs typeface="+mn-cs"/>
              </a:rPr>
              <a:t> &amp; NPTEL Video Links and Online Courses Details  </a:t>
            </a:r>
            <a:endParaRPr kumimoji="0" lang="en-US" sz="3200" b="1" i="0" u="none" strike="noStrike" kern="1200" cap="none" spc="0" normalizeH="0" baseline="0" noProof="0" dirty="0">
              <a:ln>
                <a:noFill/>
              </a:ln>
              <a:solidFill>
                <a:schemeClr val="dk1"/>
              </a:solidFill>
              <a:effectLst/>
              <a:uLnTx/>
              <a:uFillTx/>
              <a:latin typeface="+mn-lt"/>
              <a:ea typeface="+mn-ea"/>
              <a:cs typeface="+mn-cs"/>
            </a:endParaRPr>
          </a:p>
        </p:txBody>
      </p:sp>
      <p:sp>
        <p:nvSpPr>
          <p:cNvPr id="2" name="Footer Placeholder 12">
            <a:extLst>
              <a:ext uri="{FF2B5EF4-FFF2-40B4-BE49-F238E27FC236}">
                <a16:creationId xmlns:a16="http://schemas.microsoft.com/office/drawing/2014/main" id="{DF464267-5388-962A-1A5C-423616A2B9E3}"/>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87185140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tabLst>
                <a:tab pos="2519045" algn="l"/>
              </a:tabLst>
            </a:pPr>
            <a:r>
              <a:rPr lang="en-IN" sz="2400" dirty="0">
                <a:effectLst/>
                <a:latin typeface="Calibri" panose="020F0502020204030204" pitchFamily="34" charset="0"/>
                <a:ea typeface="Calibri" panose="020F0502020204030204" pitchFamily="34" charset="0"/>
                <a:cs typeface="Times New Roman" panose="02020603050405020304" pitchFamily="18" charset="0"/>
              </a:rPr>
              <a:t>Hyperledger Foundation </a:t>
            </a:r>
          </a:p>
          <a:p>
            <a:pPr>
              <a:tabLst>
                <a:tab pos="2519045" algn="l"/>
              </a:tabLst>
            </a:pPr>
            <a:r>
              <a:rPr lang="en-IN" sz="2400" dirty="0">
                <a:effectLst/>
                <a:latin typeface="Calibri" panose="020F0502020204030204" pitchFamily="34" charset="0"/>
                <a:ea typeface="Calibri" panose="020F0502020204030204" pitchFamily="34" charset="0"/>
                <a:cs typeface="Times New Roman" panose="02020603050405020304" pitchFamily="18" charset="0"/>
              </a:rPr>
              <a:t>Architecture Overview of Hyperledger Foundation  </a:t>
            </a:r>
          </a:p>
          <a:p>
            <a:pPr>
              <a:tabLst>
                <a:tab pos="2519045" algn="l"/>
              </a:tabLst>
            </a:pPr>
            <a:r>
              <a:rPr lang="en-IN" sz="2400" dirty="0">
                <a:effectLst/>
                <a:latin typeface="Calibri" panose="020F0502020204030204" pitchFamily="34" charset="0"/>
                <a:ea typeface="Calibri" panose="020F0502020204030204" pitchFamily="34" charset="0"/>
                <a:cs typeface="Times New Roman" panose="02020603050405020304" pitchFamily="18" charset="0"/>
              </a:rPr>
              <a:t>Chain code life cycle, Writing Chain code </a:t>
            </a:r>
          </a:p>
          <a:p>
            <a:pPr>
              <a:tabLst>
                <a:tab pos="2519045" algn="l"/>
              </a:tabLst>
            </a:pPr>
            <a:r>
              <a:rPr lang="en-IN" sz="2400" dirty="0">
                <a:effectLst/>
                <a:latin typeface="Calibri" panose="020F0502020204030204" pitchFamily="34" charset="0"/>
                <a:ea typeface="Calibri" panose="020F0502020204030204" pitchFamily="34" charset="0"/>
                <a:cs typeface="Times New Roman" panose="02020603050405020304" pitchFamily="18" charset="0"/>
              </a:rPr>
              <a:t>Deploying Chain code.</a:t>
            </a:r>
          </a:p>
          <a:p>
            <a:pPr marL="0" indent="0">
              <a:buNone/>
            </a:pPr>
            <a:endParaRPr lang="en-US" sz="2200" b="1" dirty="0"/>
          </a:p>
        </p:txBody>
      </p:sp>
      <p:sp>
        <p:nvSpPr>
          <p:cNvPr id="4" name="Date Placeholder 3"/>
          <p:cNvSpPr>
            <a:spLocks noGrp="1"/>
          </p:cNvSpPr>
          <p:nvPr>
            <p:ph type="dt" sz="half" idx="10"/>
          </p:nvPr>
        </p:nvSpPr>
        <p:spPr/>
        <p:txBody>
          <a:bodyPr/>
          <a:lstStyle/>
          <a:p>
            <a:fld id="{81513A68-845C-6A4B-AC8F-A4E8DD4BA15F}" type="datetime1">
              <a:rPr lang="en-IN" smtClean="0"/>
              <a:t>15/01/25</a:t>
            </a:fld>
            <a:endParaRPr lang="en-US"/>
          </a:p>
        </p:txBody>
      </p:sp>
      <p:sp>
        <p:nvSpPr>
          <p:cNvPr id="7" name="Title 1"/>
          <p:cNvSpPr txBox="1">
            <a:spLocks/>
          </p:cNvSpPr>
          <p:nvPr/>
        </p:nvSpPr>
        <p:spPr>
          <a:xfrm>
            <a:off x="1393055" y="0"/>
            <a:ext cx="7772400" cy="990600"/>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err="1">
                <a:ln>
                  <a:noFill/>
                </a:ln>
                <a:solidFill>
                  <a:schemeClr val="dk1"/>
                </a:solidFill>
                <a:effectLst/>
                <a:uLnTx/>
                <a:uFillTx/>
                <a:latin typeface="Times New Roman" panose="02020603050405020304" pitchFamily="18" charset="0"/>
                <a:cs typeface="Times New Roman" panose="02020603050405020304" pitchFamily="18" charset="0"/>
              </a:rPr>
              <a:t>Glosarry</a:t>
            </a:r>
            <a:r>
              <a:rPr kumimoji="0" lang="en-US" sz="32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 Questions</a:t>
            </a:r>
          </a:p>
        </p:txBody>
      </p:sp>
      <p:sp>
        <p:nvSpPr>
          <p:cNvPr id="2" name="Footer Placeholder 12">
            <a:extLst>
              <a:ext uri="{FF2B5EF4-FFF2-40B4-BE49-F238E27FC236}">
                <a16:creationId xmlns:a16="http://schemas.microsoft.com/office/drawing/2014/main" id="{34B9758E-40A2-3F24-F756-1D68560D2B8C}"/>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82459921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19200"/>
            <a:ext cx="8229600" cy="4525963"/>
          </a:xfrm>
        </p:spPr>
        <p:txBody>
          <a:bodyPr>
            <a:normAutofit/>
          </a:bodyPr>
          <a:lstStyle/>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Overview of Hyperledger Foundation </a:t>
            </a:r>
          </a:p>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Architecture Overview, </a:t>
            </a:r>
          </a:p>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Fabric1.x and Hyperledger Fabric2.x Network design, </a:t>
            </a:r>
          </a:p>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Chain code life cycle, </a:t>
            </a:r>
          </a:p>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Writing Chain code, </a:t>
            </a:r>
          </a:p>
          <a:p>
            <a:pPr>
              <a:tabLst>
                <a:tab pos="2519045"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Deploying Chain code.</a:t>
            </a:r>
          </a:p>
        </p:txBody>
      </p:sp>
      <p:sp>
        <p:nvSpPr>
          <p:cNvPr id="4" name="Date Placeholder 3"/>
          <p:cNvSpPr>
            <a:spLocks noGrp="1"/>
          </p:cNvSpPr>
          <p:nvPr>
            <p:ph type="dt" sz="half" idx="10"/>
          </p:nvPr>
        </p:nvSpPr>
        <p:spPr/>
        <p:txBody>
          <a:bodyPr/>
          <a:lstStyle/>
          <a:p>
            <a:fld id="{9ED6A058-0962-4D4D-8B9E-39DDD0C28F0D}" type="datetime1">
              <a:rPr lang="en-IN" smtClean="0"/>
              <a:t>15/01/25</a:t>
            </a:fld>
            <a:endParaRPr lang="en-US"/>
          </a:p>
        </p:txBody>
      </p:sp>
      <p:sp>
        <p:nvSpPr>
          <p:cNvPr id="7" name="Title 1"/>
          <p:cNvSpPr txBox="1">
            <a:spLocks/>
          </p:cNvSpPr>
          <p:nvPr/>
        </p:nvSpPr>
        <p:spPr>
          <a:xfrm>
            <a:off x="1362456" y="-32003"/>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Summary</a:t>
            </a:r>
          </a:p>
        </p:txBody>
      </p:sp>
      <p:sp>
        <p:nvSpPr>
          <p:cNvPr id="2" name="Footer Placeholder 12">
            <a:extLst>
              <a:ext uri="{FF2B5EF4-FFF2-40B4-BE49-F238E27FC236}">
                <a16:creationId xmlns:a16="http://schemas.microsoft.com/office/drawing/2014/main" id="{2050C92C-2630-6B71-CBA8-13280D4922C3}"/>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32949061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19200"/>
            <a:ext cx="8229600" cy="4525963"/>
          </a:xfrm>
        </p:spPr>
        <p:txBody>
          <a:bodyPr>
            <a:normAutofit fontScale="92500"/>
          </a:bodyPr>
          <a:lstStyle/>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1.AndreasM.AntonopoulosandGavinWood,“Mastering </a:t>
            </a:r>
            <a:r>
              <a:rPr lang="en-US" sz="2200" dirty="0" err="1">
                <a:latin typeface="Times New Roman" panose="02020603050405020304" pitchFamily="18" charset="0"/>
                <a:cs typeface="Times New Roman" panose="02020603050405020304" pitchFamily="18" charset="0"/>
              </a:rPr>
              <a:t>Ethereum:Building</a:t>
            </a:r>
            <a:r>
              <a:rPr lang="en-US" sz="2200" dirty="0">
                <a:latin typeface="Times New Roman" panose="02020603050405020304" pitchFamily="18" charset="0"/>
                <a:cs typeface="Times New Roman" panose="02020603050405020304" pitchFamily="18" charset="0"/>
              </a:rPr>
              <a:t> Smart Contracts and </a:t>
            </a:r>
            <a:r>
              <a:rPr lang="en-US" sz="2200" dirty="0" err="1">
                <a:latin typeface="Times New Roman" panose="02020603050405020304" pitchFamily="18" charset="0"/>
                <a:cs typeface="Times New Roman" panose="02020603050405020304" pitchFamily="18" charset="0"/>
              </a:rPr>
              <a:t>DApps</a:t>
            </a:r>
            <a:r>
              <a:rPr lang="en-US" sz="2200" dirty="0">
                <a:latin typeface="Times New Roman" panose="02020603050405020304" pitchFamily="18" charset="0"/>
                <a:cs typeface="Times New Roman" panose="02020603050405020304" pitchFamily="18" charset="0"/>
              </a:rPr>
              <a:t>”, O′Reilly 2.MelanieSwan,“Blockchain:Blueprint for a New Economy”, O′Reilly </a:t>
            </a:r>
          </a:p>
          <a:p>
            <a:pPr algn="just"/>
            <a:r>
              <a:rPr lang="en-US" sz="2200" dirty="0">
                <a:latin typeface="Times New Roman" panose="02020603050405020304" pitchFamily="18" charset="0"/>
                <a:cs typeface="Times New Roman" panose="02020603050405020304" pitchFamily="18" charset="0"/>
              </a:rPr>
              <a:t>3.MattZand, </a:t>
            </a:r>
            <a:r>
              <a:rPr lang="en-US" sz="2200" dirty="0" err="1">
                <a:latin typeface="Times New Roman" panose="02020603050405020304" pitchFamily="18" charset="0"/>
                <a:cs typeface="Times New Roman" panose="02020603050405020304" pitchFamily="18" charset="0"/>
              </a:rPr>
              <a:t>Xun</a:t>
            </a:r>
            <a:r>
              <a:rPr lang="en-US" sz="2200" dirty="0">
                <a:latin typeface="Times New Roman" panose="02020603050405020304" pitchFamily="18" charset="0"/>
                <a:cs typeface="Times New Roman" panose="02020603050405020304" pitchFamily="18" charset="0"/>
              </a:rPr>
              <a:t>(Brian)Wu, and </a:t>
            </a:r>
            <a:r>
              <a:rPr lang="en-US" sz="2200" dirty="0" err="1">
                <a:latin typeface="Times New Roman" panose="02020603050405020304" pitchFamily="18" charset="0"/>
                <a:cs typeface="Times New Roman" panose="02020603050405020304" pitchFamily="18" charset="0"/>
              </a:rPr>
              <a:t>MarkAnthon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Handson</a:t>
            </a:r>
            <a:r>
              <a:rPr lang="en-US" sz="2200" dirty="0">
                <a:latin typeface="Times New Roman" panose="02020603050405020304" pitchFamily="18" charset="0"/>
                <a:cs typeface="Times New Roman" panose="02020603050405020304" pitchFamily="18" charset="0"/>
              </a:rPr>
              <a:t> Smart Contract Development with </a:t>
            </a:r>
            <a:r>
              <a:rPr lang="en-US" sz="2200" dirty="0" err="1">
                <a:latin typeface="Times New Roman" panose="02020603050405020304" pitchFamily="18" charset="0"/>
                <a:cs typeface="Times New Roman" panose="02020603050405020304" pitchFamily="18" charset="0"/>
              </a:rPr>
              <a:t>Hyperledger</a:t>
            </a:r>
            <a:r>
              <a:rPr lang="en-US" sz="2200" dirty="0">
                <a:latin typeface="Times New Roman" panose="02020603050405020304" pitchFamily="18" charset="0"/>
                <a:cs typeface="Times New Roman" panose="02020603050405020304" pitchFamily="18" charset="0"/>
              </a:rPr>
              <a:t> FabricV2</a:t>
            </a:r>
          </a:p>
          <a:p>
            <a:pPr algn="just"/>
            <a:r>
              <a:rPr lang="en-US" sz="2200" dirty="0">
                <a:latin typeface="Times New Roman" panose="02020603050405020304" pitchFamily="18" charset="0"/>
                <a:cs typeface="Times New Roman" panose="02020603050405020304" pitchFamily="18" charset="0"/>
              </a:rPr>
              <a:t>4. Daniel </a:t>
            </a:r>
            <a:r>
              <a:rPr lang="en-US" sz="2200" dirty="0" err="1">
                <a:latin typeface="Times New Roman" panose="02020603050405020304" pitchFamily="18" charset="0"/>
                <a:cs typeface="Times New Roman" panose="02020603050405020304" pitchFamily="18" charset="0"/>
              </a:rPr>
              <a:t>Drescher</a:t>
            </a:r>
            <a:r>
              <a:rPr lang="en-US" sz="2200" dirty="0">
                <a:latin typeface="Times New Roman" panose="02020603050405020304" pitchFamily="18" charset="0"/>
                <a:cs typeface="Times New Roman" panose="02020603050405020304" pitchFamily="18" charset="0"/>
              </a:rPr>
              <a:t>, Block chain basics A non-technical introduction in 25 steps, </a:t>
            </a:r>
            <a:r>
              <a:rPr lang="en-US" sz="2200" dirty="0" err="1">
                <a:latin typeface="Times New Roman" panose="02020603050405020304" pitchFamily="18" charset="0"/>
                <a:cs typeface="Times New Roman" panose="02020603050405020304" pitchFamily="18" charset="0"/>
              </a:rPr>
              <a:t>Apress</a:t>
            </a:r>
            <a:r>
              <a:rPr lang="en-US" sz="2200" dirty="0">
                <a:latin typeface="Times New Roman" panose="02020603050405020304" pitchFamily="18" charset="0"/>
                <a:cs typeface="Times New Roman" panose="02020603050405020304" pitchFamily="18" charset="0"/>
              </a:rPr>
              <a:t> , 2017. Paul </a:t>
            </a:r>
            <a:r>
              <a:rPr lang="en-US" sz="2200" dirty="0" err="1">
                <a:latin typeface="Times New Roman" panose="02020603050405020304" pitchFamily="18" charset="0"/>
                <a:cs typeface="Times New Roman" panose="02020603050405020304" pitchFamily="18" charset="0"/>
              </a:rPr>
              <a:t>Vigna</a:t>
            </a:r>
            <a:r>
              <a:rPr lang="en-US" sz="2200" dirty="0">
                <a:latin typeface="Times New Roman" panose="02020603050405020304" pitchFamily="18" charset="0"/>
                <a:cs typeface="Times New Roman" panose="02020603050405020304" pitchFamily="18" charset="0"/>
              </a:rPr>
              <a:t> and Michael </a:t>
            </a:r>
            <a:r>
              <a:rPr lang="en-US" sz="2200" dirty="0" err="1">
                <a:latin typeface="Times New Roman" panose="02020603050405020304" pitchFamily="18" charset="0"/>
                <a:cs typeface="Times New Roman" panose="02020603050405020304" pitchFamily="18" charset="0"/>
              </a:rPr>
              <a:t>J.Casey</a:t>
            </a:r>
            <a:r>
              <a:rPr lang="en-US" sz="2200" dirty="0">
                <a:latin typeface="Times New Roman" panose="02020603050405020304" pitchFamily="18" charset="0"/>
                <a:cs typeface="Times New Roman" panose="02020603050405020304" pitchFamily="18" charset="0"/>
              </a:rPr>
              <a:t>. </a:t>
            </a:r>
          </a:p>
          <a:p>
            <a:pPr algn="just"/>
            <a:r>
              <a:rPr lang="en-US" sz="2200" dirty="0">
                <a:latin typeface="Times New Roman" panose="02020603050405020304" pitchFamily="18" charset="0"/>
                <a:cs typeface="Times New Roman" panose="02020603050405020304" pitchFamily="18" charset="0"/>
              </a:rPr>
              <a:t>5. The Age of Cryptocurrency, 2015. Supplementary Readings: Antonopoulos, Mastering Bitcoin : Unlocking Digital Cryptocurrencies. </a:t>
            </a:r>
          </a:p>
          <a:p>
            <a:pPr algn="just"/>
            <a:r>
              <a:rPr lang="en-US" sz="2200" dirty="0">
                <a:latin typeface="Times New Roman" panose="02020603050405020304" pitchFamily="18" charset="0"/>
                <a:cs typeface="Times New Roman" panose="02020603050405020304" pitchFamily="18" charset="0"/>
              </a:rPr>
              <a:t>6. Mastering </a:t>
            </a:r>
            <a:r>
              <a:rPr lang="en-US" sz="2200" dirty="0" err="1">
                <a:latin typeface="Times New Roman" panose="02020603050405020304" pitchFamily="18" charset="0"/>
                <a:cs typeface="Times New Roman" panose="02020603050405020304" pitchFamily="18" charset="0"/>
              </a:rPr>
              <a:t>Blockchain</a:t>
            </a:r>
            <a:r>
              <a:rPr lang="en-US" sz="2200" dirty="0">
                <a:latin typeface="Times New Roman" panose="02020603050405020304" pitchFamily="18" charset="0"/>
                <a:cs typeface="Times New Roman" panose="02020603050405020304" pitchFamily="18" charset="0"/>
              </a:rPr>
              <a:t> - </a:t>
            </a:r>
            <a:r>
              <a:rPr lang="en-US" sz="2200" dirty="0" err="1">
                <a:latin typeface="Times New Roman" panose="02020603050405020304" pitchFamily="18" charset="0"/>
                <a:cs typeface="Times New Roman" panose="02020603050405020304" pitchFamily="18" charset="0"/>
              </a:rPr>
              <a:t>Imar</a:t>
            </a:r>
            <a:r>
              <a:rPr lang="en-US" sz="2200" dirty="0">
                <a:latin typeface="Times New Roman" panose="02020603050405020304" pitchFamily="18" charset="0"/>
                <a:cs typeface="Times New Roman" panose="02020603050405020304" pitchFamily="18" charset="0"/>
              </a:rPr>
              <a:t> Bashir - Second edition - </a:t>
            </a:r>
            <a:r>
              <a:rPr lang="en-US" sz="2200" dirty="0" err="1">
                <a:latin typeface="Times New Roman" panose="02020603050405020304" pitchFamily="18" charset="0"/>
                <a:cs typeface="Times New Roman" panose="02020603050405020304" pitchFamily="18" charset="0"/>
              </a:rPr>
              <a:t>Packt</a:t>
            </a:r>
            <a:r>
              <a:rPr lang="en-US" sz="2200" dirty="0">
                <a:latin typeface="Times New Roman" panose="02020603050405020304" pitchFamily="18" charset="0"/>
                <a:cs typeface="Times New Roman" panose="02020603050405020304" pitchFamily="18" charset="0"/>
              </a:rPr>
              <a:t> - 2018. </a:t>
            </a:r>
            <a:r>
              <a:rPr lang="en-US" sz="2200" dirty="0" err="1">
                <a:latin typeface="Times New Roman" panose="02020603050405020304" pitchFamily="18" charset="0"/>
                <a:cs typeface="Times New Roman" panose="02020603050405020304" pitchFamily="18" charset="0"/>
              </a:rPr>
              <a:t>Satosh</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Nakamoto</a:t>
            </a:r>
            <a:r>
              <a:rPr lang="en-US" sz="2200" dirty="0">
                <a:latin typeface="Times New Roman" panose="02020603050405020304" pitchFamily="18" charset="0"/>
                <a:cs typeface="Times New Roman" panose="02020603050405020304" pitchFamily="18" charset="0"/>
              </a:rPr>
              <a:t>, Bitcoin : A peer-to-peer electronic Cash system. </a:t>
            </a:r>
          </a:p>
          <a:p>
            <a:pPr marL="0" indent="0" algn="just">
              <a:buNone/>
            </a:pPr>
            <a:endParaRPr lang="en-US" sz="2400" dirty="0"/>
          </a:p>
        </p:txBody>
      </p:sp>
      <p:sp>
        <p:nvSpPr>
          <p:cNvPr id="4" name="Date Placeholder 3"/>
          <p:cNvSpPr>
            <a:spLocks noGrp="1"/>
          </p:cNvSpPr>
          <p:nvPr>
            <p:ph type="dt" sz="half" idx="10"/>
          </p:nvPr>
        </p:nvSpPr>
        <p:spPr/>
        <p:txBody>
          <a:bodyPr/>
          <a:lstStyle/>
          <a:p>
            <a:fld id="{0DC359A6-38DB-694B-8715-439319BB5189}" type="datetime1">
              <a:rPr lang="en-IN" smtClean="0"/>
              <a:t>15/01/25</a:t>
            </a:fld>
            <a:endParaRPr lang="en-US"/>
          </a:p>
        </p:txBody>
      </p:sp>
      <p:sp>
        <p:nvSpPr>
          <p:cNvPr id="7" name="Title 1"/>
          <p:cNvSpPr txBox="1">
            <a:spLocks/>
          </p:cNvSpPr>
          <p:nvPr/>
        </p:nvSpPr>
        <p:spPr>
          <a:xfrm>
            <a:off x="1362456" y="-32003"/>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latin typeface="Times New Roman" panose="02020603050405020304" pitchFamily="18" charset="0"/>
                <a:cs typeface="Times New Roman" panose="02020603050405020304" pitchFamily="18" charset="0"/>
              </a:rPr>
              <a:t>References</a:t>
            </a:r>
          </a:p>
        </p:txBody>
      </p:sp>
      <p:sp>
        <p:nvSpPr>
          <p:cNvPr id="2" name="Footer Placeholder 12">
            <a:extLst>
              <a:ext uri="{FF2B5EF4-FFF2-40B4-BE49-F238E27FC236}">
                <a16:creationId xmlns:a16="http://schemas.microsoft.com/office/drawing/2014/main" id="{C0447AE7-94E1-EBC8-D23B-95DD9AEE143D}"/>
              </a:ext>
            </a:extLst>
          </p:cNvPr>
          <p:cNvSpPr>
            <a:spLocks noGrp="1"/>
          </p:cNvSpPr>
          <p:nvPr>
            <p:ph type="ftr" sz="quarter" idx="11"/>
          </p:nvPr>
        </p:nvSpPr>
        <p:spPr>
          <a:xfrm>
            <a:off x="2286000" y="64770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37581989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CE0895-70CA-2145-9475-A8CBD00A2761}" type="datetime1">
              <a:rPr lang="en-IN" smtClean="0"/>
              <a:t>15/01/25</a:t>
            </a:fld>
            <a:endParaRPr lang="en-US"/>
          </a:p>
        </p:txBody>
      </p:sp>
      <p:sp>
        <p:nvSpPr>
          <p:cNvPr id="7" name="Title 1"/>
          <p:cNvSpPr txBox="1">
            <a:spLocks/>
          </p:cNvSpPr>
          <p:nvPr/>
        </p:nvSpPr>
        <p:spPr>
          <a:xfrm>
            <a:off x="1371600" y="0"/>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Noida Institute of Engineering and Technology, Greater Noida</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2745692" y="1143000"/>
            <a:ext cx="3805016" cy="2326791"/>
          </a:xfrm>
          <a:prstGeom prst="rect">
            <a:avLst/>
          </a:prstGeom>
          <a:noFill/>
        </p:spPr>
        <p:txBody>
          <a:bodyPr wrap="none" lIns="91440" tIns="45720" rIns="91440" bIns="45720">
            <a:spAutoFit/>
          </a:bodyPr>
          <a:lstStyle/>
          <a:p>
            <a:pPr algn="ctr">
              <a:buNone/>
            </a:pPr>
            <a:endParaRPr lang="en-US" sz="6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pPr algn="ctr">
              <a:buNone/>
            </a:pPr>
            <a:r>
              <a:rPr lang="en-US" sz="6600" b="1" dirty="0">
                <a:ln w="10541" cmpd="sng">
                  <a:solidFill>
                    <a:schemeClr val="accent1">
                      <a:shade val="88000"/>
                      <a:satMod val="110000"/>
                    </a:schemeClr>
                  </a:solidFill>
                  <a:prstDash val="solid"/>
                </a:ln>
                <a:solidFill>
                  <a:srgbClr val="FF0000"/>
                </a:solidFill>
              </a:rPr>
              <a:t>Thank You</a:t>
            </a:r>
          </a:p>
        </p:txBody>
      </p:sp>
      <p:sp>
        <p:nvSpPr>
          <p:cNvPr id="2" name="Footer Placeholder 12">
            <a:extLst>
              <a:ext uri="{FF2B5EF4-FFF2-40B4-BE49-F238E27FC236}">
                <a16:creationId xmlns:a16="http://schemas.microsoft.com/office/drawing/2014/main" id="{DD21B0A3-9DEE-4ECA-4420-A8E7CC0D652B}"/>
              </a:ext>
            </a:extLst>
          </p:cNvPr>
          <p:cNvSpPr>
            <a:spLocks noGrp="1"/>
          </p:cNvSpPr>
          <p:nvPr>
            <p:ph type="ftr" sz="quarter" idx="11"/>
          </p:nvPr>
        </p:nvSpPr>
        <p:spPr>
          <a:xfrm>
            <a:off x="2286000" y="6492875"/>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399482479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It can compute man-made problems as well as natural phenomena. Block Chain theory has a lot of applications in real life as well, such that in SCM,education ,security ,banking and many fields</a:t>
            </a:r>
            <a:r>
              <a:rPr lang="en-US" sz="2800" dirty="0">
                <a:cs typeface="Times New Roman" panose="02020603050405020304" pitchFamily="18" charset="0"/>
              </a:rPr>
              <a:t>.</a:t>
            </a:r>
          </a:p>
        </p:txBody>
      </p:sp>
      <p:sp>
        <p:nvSpPr>
          <p:cNvPr id="2" name="Date Placeholder 1"/>
          <p:cNvSpPr>
            <a:spLocks noGrp="1"/>
          </p:cNvSpPr>
          <p:nvPr>
            <p:ph type="dt" sz="half" idx="10"/>
          </p:nvPr>
        </p:nvSpPr>
        <p:spPr/>
        <p:txBody>
          <a:bodyPr/>
          <a:lstStyle/>
          <a:p>
            <a:fld id="{D9A0C2EC-3A7B-C846-9F39-B007552C9C89}" type="datetime1">
              <a:rPr lang="en-IN" smtClean="0"/>
              <a:t>15/01/25</a:t>
            </a:fld>
            <a:endParaRPr lang="en-US"/>
          </a:p>
        </p:txBody>
      </p:sp>
      <p:sp>
        <p:nvSpPr>
          <p:cNvPr id="11" name="Title 1">
            <a:extLst>
              <a:ext uri="{FF2B5EF4-FFF2-40B4-BE49-F238E27FC236}">
                <a16:creationId xmlns:a16="http://schemas.microsoft.com/office/drawing/2014/main" id="{A2D18B47-1A53-4750-AF0C-C80D3E15A3BA}"/>
              </a:ext>
            </a:extLst>
          </p:cNvPr>
          <p:cNvSpPr txBox="1">
            <a:spLocks/>
          </p:cNvSpPr>
          <p:nvPr/>
        </p:nvSpPr>
        <p:spPr>
          <a:xfrm>
            <a:off x="1502899" y="76201"/>
            <a:ext cx="7031501"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Branch Wise Applications</a:t>
            </a:r>
          </a:p>
        </p:txBody>
      </p:sp>
      <p:sp>
        <p:nvSpPr>
          <p:cNvPr id="4" name="Footer Placeholder 12">
            <a:extLst>
              <a:ext uri="{FF2B5EF4-FFF2-40B4-BE49-F238E27FC236}">
                <a16:creationId xmlns:a16="http://schemas.microsoft.com/office/drawing/2014/main" id="{D293600B-44B7-B0D9-642F-C59B7A9AF526}"/>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48884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229600" cy="4525963"/>
          </a:xfrm>
        </p:spPr>
        <p:txBody>
          <a:bodyPr>
            <a:normAutofit/>
          </a:bodyPr>
          <a:lstStyle/>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To assess </a:t>
            </a:r>
            <a:r>
              <a:rPr lang="en-US" sz="2400" dirty="0" err="1">
                <a:latin typeface="Times New Roman" panose="02020603050405020304" pitchFamily="18" charset="0"/>
                <a:cs typeface="Times New Roman" panose="02020603050405020304" pitchFamily="18" charset="0"/>
              </a:rPr>
              <a:t>blockchain</a:t>
            </a:r>
            <a:r>
              <a:rPr lang="en-US" sz="2400" dirty="0">
                <a:latin typeface="Times New Roman" panose="02020603050405020304" pitchFamily="18" charset="0"/>
                <a:cs typeface="Times New Roman" panose="02020603050405020304" pitchFamily="18" charset="0"/>
              </a:rPr>
              <a:t> applications in a structured manner.</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 To impart knowledge in block chain techniques and able to present the concepts clearly and structured.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To get familiarity with future currencies and to create own crypto token. </a:t>
            </a:r>
          </a:p>
        </p:txBody>
      </p:sp>
      <p:sp>
        <p:nvSpPr>
          <p:cNvPr id="6" name="Date Placeholder 5"/>
          <p:cNvSpPr>
            <a:spLocks noGrp="1"/>
          </p:cNvSpPr>
          <p:nvPr>
            <p:ph type="dt" sz="half" idx="10"/>
          </p:nvPr>
        </p:nvSpPr>
        <p:spPr/>
        <p:txBody>
          <a:bodyPr/>
          <a:lstStyle/>
          <a:p>
            <a:fld id="{B35DDF97-391F-C849-A77F-3814BEEF9566}" type="datetime1">
              <a:rPr lang="en-IN" smtClean="0"/>
              <a:t>15/01/25</a:t>
            </a:fld>
            <a:endParaRPr lang="en-US"/>
          </a:p>
        </p:txBody>
      </p:sp>
      <p:sp>
        <p:nvSpPr>
          <p:cNvPr id="8" name="Title 1"/>
          <p:cNvSpPr txBox="1">
            <a:spLocks/>
          </p:cNvSpPr>
          <p:nvPr/>
        </p:nvSpPr>
        <p:spPr>
          <a:xfrm>
            <a:off x="1371600" y="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a:t>
            </a:r>
            <a:r>
              <a:rPr kumimoji="0" lang="en-US" sz="3200" b="1" i="0" u="none" strike="noStrike" kern="1200" cap="none" spc="0" normalizeH="0" noProof="0" dirty="0">
                <a:ln>
                  <a:noFill/>
                </a:ln>
                <a:solidFill>
                  <a:schemeClr val="dk1"/>
                </a:solidFill>
                <a:effectLst/>
                <a:uLnTx/>
                <a:uFillTx/>
                <a:latin typeface="Times New Roman" pitchFamily="18" charset="0"/>
                <a:cs typeface="Times New Roman" pitchFamily="18" charset="0"/>
              </a:rPr>
              <a:t> Objective </a:t>
            </a:r>
            <a:endPar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1" name="Footer Placeholder 12"/>
          <p:cNvSpPr txBox="1">
            <a:spLocks/>
          </p:cNvSpPr>
          <p:nvPr/>
        </p:nvSpPr>
        <p:spPr>
          <a:xfrm>
            <a:off x="2286000" y="6248400"/>
            <a:ext cx="50292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 name="Footer Placeholder 12">
            <a:extLst>
              <a:ext uri="{FF2B5EF4-FFF2-40B4-BE49-F238E27FC236}">
                <a16:creationId xmlns:a16="http://schemas.microsoft.com/office/drawing/2014/main" id="{54E3DD55-5A82-C9D8-119E-EDF2EC45E6C6}"/>
              </a:ext>
            </a:extLst>
          </p:cNvPr>
          <p:cNvSpPr>
            <a:spLocks noGrp="1"/>
          </p:cNvSpPr>
          <p:nvPr>
            <p:ph type="ftr" sz="quarter" idx="11"/>
          </p:nvPr>
        </p:nvSpPr>
        <p:spPr>
          <a:xfrm>
            <a:off x="2438400" y="64008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24707794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CEDBBE-3929-774A-8C9A-3F670A626013}" type="datetime1">
              <a:rPr lang="en-IN" smtClean="0"/>
              <a:t>15/01/25</a:t>
            </a:fld>
            <a:endParaRPr lang="en-US"/>
          </a:p>
        </p:txBody>
      </p:sp>
      <p:sp>
        <p:nvSpPr>
          <p:cNvPr id="7" name="Title 1"/>
          <p:cNvSpPr txBox="1">
            <a:spLocks/>
          </p:cNvSpPr>
          <p:nvPr/>
        </p:nvSpPr>
        <p:spPr>
          <a:xfrm>
            <a:off x="1371600" y="0"/>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mn-lt"/>
                <a:ea typeface="+mn-ea"/>
                <a:cs typeface="+mn-cs"/>
              </a:rPr>
              <a:t>Course</a:t>
            </a:r>
            <a:r>
              <a:rPr kumimoji="0" lang="en-US" sz="3200" b="1" i="0" u="none" strike="noStrike" kern="1200" cap="none" spc="0" normalizeH="0" noProof="0" dirty="0">
                <a:ln>
                  <a:noFill/>
                </a:ln>
                <a:solidFill>
                  <a:schemeClr val="dk1"/>
                </a:solidFill>
                <a:effectLst/>
                <a:uLnTx/>
                <a:uFillTx/>
                <a:latin typeface="+mn-lt"/>
                <a:ea typeface="+mn-ea"/>
                <a:cs typeface="+mn-cs"/>
              </a:rPr>
              <a:t> Outcome</a:t>
            </a:r>
            <a:endParaRPr kumimoji="0" lang="en-US" sz="3200" b="1"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2" name="Table 1"/>
          <p:cNvGraphicFramePr>
            <a:graphicFrameLocks noGrp="1"/>
          </p:cNvGraphicFramePr>
          <p:nvPr>
            <p:extLst>
              <p:ext uri="{D42A27DB-BD31-4B8C-83A1-F6EECF244321}">
                <p14:modId xmlns:p14="http://schemas.microsoft.com/office/powerpoint/2010/main" val="724898088"/>
              </p:ext>
            </p:extLst>
          </p:nvPr>
        </p:nvGraphicFramePr>
        <p:xfrm>
          <a:off x="990600" y="990601"/>
          <a:ext cx="7543799" cy="5242559"/>
        </p:xfrm>
        <a:graphic>
          <a:graphicData uri="http://schemas.openxmlformats.org/drawingml/2006/table">
            <a:tbl>
              <a:tblPr firstRow="1" bandRow="1">
                <a:tableStyleId>{21E4AEA4-8DFA-4A89-87EB-49C32662AFE0}</a:tableStyleId>
              </a:tblPr>
              <a:tblGrid>
                <a:gridCol w="848677">
                  <a:extLst>
                    <a:ext uri="{9D8B030D-6E8A-4147-A177-3AD203B41FA5}">
                      <a16:colId xmlns:a16="http://schemas.microsoft.com/office/drawing/2014/main" val="20000"/>
                    </a:ext>
                  </a:extLst>
                </a:gridCol>
                <a:gridCol w="4337685">
                  <a:extLst>
                    <a:ext uri="{9D8B030D-6E8A-4147-A177-3AD203B41FA5}">
                      <a16:colId xmlns:a16="http://schemas.microsoft.com/office/drawing/2014/main" val="20001"/>
                    </a:ext>
                  </a:extLst>
                </a:gridCol>
                <a:gridCol w="1131570">
                  <a:extLst>
                    <a:ext uri="{9D8B030D-6E8A-4147-A177-3AD203B41FA5}">
                      <a16:colId xmlns:a16="http://schemas.microsoft.com/office/drawing/2014/main" val="20002"/>
                    </a:ext>
                  </a:extLst>
                </a:gridCol>
                <a:gridCol w="1225867">
                  <a:extLst>
                    <a:ext uri="{9D8B030D-6E8A-4147-A177-3AD203B41FA5}">
                      <a16:colId xmlns:a16="http://schemas.microsoft.com/office/drawing/2014/main" val="20003"/>
                    </a:ext>
                  </a:extLst>
                </a:gridCol>
              </a:tblGrid>
              <a:tr h="604485">
                <a:tc gridSpan="4">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dirty="0"/>
                    </a:p>
                  </a:txBody>
                  <a:tcPr>
                    <a:solidFill>
                      <a:srgbClr val="F4374A"/>
                    </a:solidFill>
                  </a:tcPr>
                </a:tc>
                <a:tc hMerge="1">
                  <a:txBody>
                    <a:bodyPr/>
                    <a:lstStyle/>
                    <a:p>
                      <a:endParaRPr lang="en-US"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96116">
                <a:tc gridSpan="2">
                  <a:txBody>
                    <a:bodyPr/>
                    <a:lstStyle/>
                    <a:p>
                      <a:pPr algn="just"/>
                      <a:r>
                        <a:rPr lang="en-US" dirty="0"/>
                        <a:t>Course Outcome (CO)</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dirty="0"/>
                    </a:p>
                  </a:txBody>
                  <a:tcPr/>
                </a:tc>
                <a:tc gridSpan="2">
                  <a:txBody>
                    <a:bodyPr/>
                    <a:lstStyle/>
                    <a:p>
                      <a:pPr algn="just"/>
                      <a:r>
                        <a:rPr lang="en-US" dirty="0"/>
                        <a:t>Bloom’s Knowledge Level (KL)</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dirty="0"/>
                    </a:p>
                  </a:txBody>
                  <a:tcPr/>
                </a:tc>
                <a:extLst>
                  <a:ext uri="{0D108BD9-81ED-4DB2-BD59-A6C34878D82A}">
                    <a16:rowId xmlns:a16="http://schemas.microsoft.com/office/drawing/2014/main" val="10001"/>
                  </a:ext>
                </a:extLst>
              </a:tr>
              <a:tr h="345420">
                <a:tc gridSpan="4">
                  <a:txBody>
                    <a:bodyPr/>
                    <a:lstStyle/>
                    <a:p>
                      <a:pPr algn="just"/>
                      <a:r>
                        <a:rPr lang="en-US" dirty="0"/>
                        <a:t>At the end of the course,</a:t>
                      </a:r>
                      <a:r>
                        <a:rPr lang="en-US" baseline="0" dirty="0"/>
                        <a:t> the student will be able to understand</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67238">
                <a:tc>
                  <a:txBody>
                    <a:bodyPr/>
                    <a:lstStyle/>
                    <a:p>
                      <a:r>
                        <a:rPr lang="en-US" b="1" dirty="0"/>
                        <a:t>CO 1</a:t>
                      </a:r>
                      <a:endParaRPr lang="en-US" b="1" dirty="0">
                        <a:latin typeface="Times New Roman" panose="02020603050405020304" pitchFamily="18" charset="0"/>
                        <a:cs typeface="Times New Roman" panose="02020603050405020304" pitchFamily="18" charset="0"/>
                      </a:endParaRPr>
                    </a:p>
                  </a:txBody>
                  <a:tcPr/>
                </a:tc>
                <a:tc gridSpan="2">
                  <a:txBody>
                    <a:bodyPr/>
                    <a:lstStyle/>
                    <a:p>
                      <a:pPr algn="just"/>
                      <a:r>
                        <a:rPr lang="en-US" b="1" dirty="0"/>
                        <a:t>Understand block chain technology.</a:t>
                      </a:r>
                      <a:endParaRPr lang="en-US" b="1"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a:txBody>
                    <a:bodyPr/>
                    <a:lstStyle/>
                    <a:p>
                      <a:pPr algn="just"/>
                      <a:r>
                        <a:rPr lang="en-US" b="1" dirty="0"/>
                        <a:t>K2</a:t>
                      </a:r>
                      <a:endParaRPr lang="en-US"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604485">
                <a:tc>
                  <a:txBody>
                    <a:bodyPr/>
                    <a:lstStyle/>
                    <a:p>
                      <a:r>
                        <a:rPr lang="en-US" dirty="0"/>
                        <a:t>CO 2</a:t>
                      </a:r>
                      <a:endParaRPr lang="en-US" dirty="0">
                        <a:latin typeface="Times New Roman" panose="02020603050405020304" pitchFamily="18" charset="0"/>
                        <a:cs typeface="Times New Roman" panose="02020603050405020304" pitchFamily="18" charset="0"/>
                      </a:endParaRPr>
                    </a:p>
                  </a:txBody>
                  <a:tcPr/>
                </a:tc>
                <a:tc gridSpan="2">
                  <a:txBody>
                    <a:bodyPr/>
                    <a:lstStyle/>
                    <a:p>
                      <a:pPr algn="just"/>
                      <a:r>
                        <a:rPr lang="en-US" dirty="0"/>
                        <a:t>Develop block chain based solutions and write smart contract using Hyper ledger Fabric and </a:t>
                      </a:r>
                      <a:r>
                        <a:rPr lang="en-US" dirty="0" err="1"/>
                        <a:t>Ethereum</a:t>
                      </a:r>
                      <a:r>
                        <a:rPr lang="en-US" dirty="0"/>
                        <a:t> frameworks. </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a:txBody>
                    <a:bodyPr/>
                    <a:lstStyle/>
                    <a:p>
                      <a:pPr algn="just"/>
                      <a:r>
                        <a:rPr lang="en-US" dirty="0"/>
                        <a:t>K6</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629763">
                <a:tc>
                  <a:txBody>
                    <a:bodyPr/>
                    <a:lstStyle/>
                    <a:p>
                      <a:r>
                        <a:rPr lang="en-US" dirty="0"/>
                        <a:t>CO 3</a:t>
                      </a:r>
                      <a:endParaRPr lang="en-US" dirty="0">
                        <a:latin typeface="Times New Roman" panose="02020603050405020304" pitchFamily="18" charset="0"/>
                        <a:cs typeface="Times New Roman" panose="02020603050405020304" pitchFamily="18" charset="0"/>
                      </a:endParaRPr>
                    </a:p>
                  </a:txBody>
                  <a:tcPr/>
                </a:tc>
                <a:tc gridSpan="2">
                  <a:txBody>
                    <a:bodyPr/>
                    <a:lstStyle/>
                    <a:p>
                      <a:pPr algn="just"/>
                      <a:r>
                        <a:rPr lang="en-US" dirty="0"/>
                        <a:t>Buildanddeployblockchainapplicationforonpremiseandcloud-basedarchitecture </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a:txBody>
                    <a:bodyPr/>
                    <a:lstStyle/>
                    <a:p>
                      <a:pPr algn="just"/>
                      <a:r>
                        <a:rPr lang="en-US" dirty="0"/>
                        <a:t>K6</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526358">
                <a:tc>
                  <a:txBody>
                    <a:bodyPr/>
                    <a:lstStyle/>
                    <a:p>
                      <a:r>
                        <a:rPr lang="en-US" dirty="0"/>
                        <a:t>CO 4</a:t>
                      </a:r>
                      <a:endParaRPr lang="en-US" dirty="0">
                        <a:latin typeface="Times New Roman" panose="02020603050405020304" pitchFamily="18" charset="0"/>
                        <a:cs typeface="Times New Roman" panose="02020603050405020304" pitchFamily="18" charset="0"/>
                      </a:endParaRPr>
                    </a:p>
                  </a:txBody>
                  <a:tcPr/>
                </a:tc>
                <a:tc gridSpan="2">
                  <a:txBody>
                    <a:bodyPr/>
                    <a:lstStyle/>
                    <a:p>
                      <a:pPr algn="just"/>
                      <a:r>
                        <a:rPr lang="en-US" dirty="0"/>
                        <a:t>Integrate ideas from various domains and implement them using block chain technology in differ </a:t>
                      </a:r>
                      <a:r>
                        <a:rPr lang="en-US" dirty="0" err="1"/>
                        <a:t>ent</a:t>
                      </a:r>
                      <a:r>
                        <a:rPr lang="en-US" dirty="0"/>
                        <a:t> perspectives. </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a:txBody>
                    <a:bodyPr/>
                    <a:lstStyle/>
                    <a:p>
                      <a:pPr algn="just"/>
                      <a:r>
                        <a:rPr lang="en-US" dirty="0"/>
                        <a:t>K3</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r h="604485">
                <a:tc>
                  <a:txBody>
                    <a:bodyPr/>
                    <a:lstStyle/>
                    <a:p>
                      <a:r>
                        <a:rPr lang="en-US" dirty="0"/>
                        <a:t>CO 5</a:t>
                      </a:r>
                      <a:endParaRPr lang="en-US" dirty="0">
                        <a:latin typeface="Times New Roman" panose="02020603050405020304" pitchFamily="18" charset="0"/>
                        <a:cs typeface="Times New Roman" panose="02020603050405020304" pitchFamily="18" charset="0"/>
                      </a:endParaRPr>
                    </a:p>
                  </a:txBody>
                  <a:tcPr/>
                </a:tc>
                <a:tc gridSpan="2">
                  <a:txBody>
                    <a:bodyPr/>
                    <a:lstStyle/>
                    <a:p>
                      <a:pPr algn="just"/>
                      <a:r>
                        <a:rPr lang="en-US" dirty="0"/>
                        <a:t>Understand key terminologies and Develop Block chain hyper ledger fabric. </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a:txBody>
                    <a:bodyPr/>
                    <a:lstStyle/>
                    <a:p>
                      <a:pPr algn="just"/>
                      <a:r>
                        <a:rPr lang="en-US" dirty="0"/>
                        <a:t>K6</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7"/>
                  </a:ext>
                </a:extLst>
              </a:tr>
            </a:tbl>
          </a:graphicData>
        </a:graphic>
      </p:graphicFrame>
      <p:sp>
        <p:nvSpPr>
          <p:cNvPr id="3" name="Footer Placeholder 12">
            <a:extLst>
              <a:ext uri="{FF2B5EF4-FFF2-40B4-BE49-F238E27FC236}">
                <a16:creationId xmlns:a16="http://schemas.microsoft.com/office/drawing/2014/main" id="{664CDEDB-41BC-3DC5-0C12-F5F1EBA2F750}"/>
              </a:ext>
            </a:extLst>
          </p:cNvPr>
          <p:cNvSpPr>
            <a:spLocks noGrp="1"/>
          </p:cNvSpPr>
          <p:nvPr>
            <p:ph type="ftr" sz="quarter" idx="11"/>
          </p:nvPr>
        </p:nvSpPr>
        <p:spPr>
          <a:xfrm>
            <a:off x="2286000" y="64008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66539414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0000" lnSpcReduction="20000"/>
          </a:bodyPr>
          <a:lstStyle/>
          <a:p>
            <a:pPr marL="0" indent="0" algn="ctr">
              <a:buNone/>
            </a:pPr>
            <a:r>
              <a:rPr lang="en-US" dirty="0">
                <a:cs typeface="Times New Roman" panose="02020603050405020304" pitchFamily="18" charset="0"/>
              </a:rPr>
              <a:t>Engineering Graduates will be able to Understand:</a:t>
            </a:r>
          </a:p>
          <a:p>
            <a:pPr marL="0" indent="0">
              <a:buNone/>
            </a:pPr>
            <a:r>
              <a:rPr lang="en-US" dirty="0">
                <a:cs typeface="Times New Roman" panose="02020603050405020304" pitchFamily="18" charset="0"/>
              </a:rPr>
              <a:t>1. Engineering knowledge</a:t>
            </a:r>
          </a:p>
          <a:p>
            <a:pPr marL="0" indent="0">
              <a:buNone/>
            </a:pPr>
            <a:r>
              <a:rPr lang="en-US" dirty="0">
                <a:cs typeface="Times New Roman" panose="02020603050405020304" pitchFamily="18" charset="0"/>
              </a:rPr>
              <a:t>2. Problem analysis</a:t>
            </a:r>
          </a:p>
          <a:p>
            <a:pPr marL="0" indent="0">
              <a:buNone/>
            </a:pPr>
            <a:r>
              <a:rPr lang="en-US" dirty="0">
                <a:cs typeface="Times New Roman" panose="02020603050405020304" pitchFamily="18" charset="0"/>
              </a:rPr>
              <a:t>3. Design/development of solutions</a:t>
            </a:r>
          </a:p>
          <a:p>
            <a:pPr marL="0" indent="0">
              <a:buNone/>
            </a:pPr>
            <a:r>
              <a:rPr lang="en-US" dirty="0">
                <a:cs typeface="Times New Roman" panose="02020603050405020304" pitchFamily="18" charset="0"/>
              </a:rPr>
              <a:t>4. Conduct investigations of complex </a:t>
            </a:r>
          </a:p>
          <a:p>
            <a:pPr marL="0" indent="0">
              <a:buNone/>
            </a:pPr>
            <a:r>
              <a:rPr lang="en-US" dirty="0">
                <a:cs typeface="Times New Roman" panose="02020603050405020304" pitchFamily="18" charset="0"/>
              </a:rPr>
              <a:t>5. Modern tool usage </a:t>
            </a:r>
          </a:p>
          <a:p>
            <a:pPr marL="0" indent="0">
              <a:buNone/>
            </a:pPr>
            <a:r>
              <a:rPr lang="en-US" dirty="0">
                <a:cs typeface="Times New Roman" panose="02020603050405020304" pitchFamily="18" charset="0"/>
              </a:rPr>
              <a:t>6. The engineer and society </a:t>
            </a:r>
          </a:p>
          <a:p>
            <a:pPr marL="0" indent="0">
              <a:buNone/>
            </a:pPr>
            <a:r>
              <a:rPr lang="en-US" dirty="0">
                <a:cs typeface="Times New Roman" panose="02020603050405020304" pitchFamily="18" charset="0"/>
              </a:rPr>
              <a:t>7. Environment and sustainability </a:t>
            </a:r>
          </a:p>
          <a:p>
            <a:pPr marL="0" indent="0">
              <a:buNone/>
            </a:pPr>
            <a:r>
              <a:rPr lang="en-US" dirty="0">
                <a:cs typeface="Times New Roman" panose="02020603050405020304" pitchFamily="18" charset="0"/>
              </a:rPr>
              <a:t>8. Ethics</a:t>
            </a:r>
          </a:p>
          <a:p>
            <a:pPr marL="0" indent="0">
              <a:buNone/>
            </a:pPr>
            <a:r>
              <a:rPr lang="en-US" dirty="0">
                <a:cs typeface="Times New Roman" panose="02020603050405020304" pitchFamily="18" charset="0"/>
              </a:rPr>
              <a:t> 9. Individual and team work</a:t>
            </a:r>
          </a:p>
          <a:p>
            <a:pPr marL="0" indent="0">
              <a:buNone/>
            </a:pPr>
            <a:r>
              <a:rPr lang="en-US" dirty="0">
                <a:cs typeface="Times New Roman" panose="02020603050405020304" pitchFamily="18" charset="0"/>
              </a:rPr>
              <a:t>10. Communication</a:t>
            </a:r>
          </a:p>
          <a:p>
            <a:pPr marL="0" indent="0">
              <a:buNone/>
            </a:pPr>
            <a:r>
              <a:rPr lang="en-US" dirty="0">
                <a:cs typeface="Times New Roman" panose="02020603050405020304" pitchFamily="18" charset="0"/>
              </a:rPr>
              <a:t>11. Project management and finance</a:t>
            </a:r>
          </a:p>
          <a:p>
            <a:pPr marL="0" indent="0">
              <a:buNone/>
            </a:pPr>
            <a:r>
              <a:rPr lang="en-US" dirty="0">
                <a:cs typeface="Times New Roman" panose="02020603050405020304" pitchFamily="18" charset="0"/>
              </a:rPr>
              <a:t>12. Life-long learning</a:t>
            </a:r>
          </a:p>
        </p:txBody>
      </p:sp>
      <p:sp>
        <p:nvSpPr>
          <p:cNvPr id="4" name="Date Placeholder 3"/>
          <p:cNvSpPr>
            <a:spLocks noGrp="1"/>
          </p:cNvSpPr>
          <p:nvPr>
            <p:ph type="dt" sz="half" idx="10"/>
          </p:nvPr>
        </p:nvSpPr>
        <p:spPr/>
        <p:txBody>
          <a:bodyPr/>
          <a:lstStyle/>
          <a:p>
            <a:fld id="{B1242F80-B300-0149-9669-754185E82C82}" type="datetime1">
              <a:rPr lang="en-IN" smtClean="0"/>
              <a:t>15/01/25</a:t>
            </a:fld>
            <a:endParaRPr lang="en-US"/>
          </a:p>
        </p:txBody>
      </p:sp>
      <p:sp>
        <p:nvSpPr>
          <p:cNvPr id="10" name="Title 1">
            <a:extLst>
              <a:ext uri="{FF2B5EF4-FFF2-40B4-BE49-F238E27FC236}">
                <a16:creationId xmlns:a16="http://schemas.microsoft.com/office/drawing/2014/main" id="{FFDB6147-B0A1-48BB-9FF3-239D9781485A}"/>
              </a:ext>
            </a:extLst>
          </p:cNvPr>
          <p:cNvSpPr txBox="1">
            <a:spLocks/>
          </p:cNvSpPr>
          <p:nvPr/>
        </p:nvSpPr>
        <p:spPr>
          <a:xfrm>
            <a:off x="1371600" y="76201"/>
            <a:ext cx="7772400" cy="685799"/>
          </a:xfrm>
          <a:prstGeom prst="rect">
            <a:avLst/>
          </a:prstGeom>
          <a:solidFill>
            <a:srgbClr val="F4374A"/>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mn-lt"/>
                <a:cs typeface="Times New Roman" panose="02020603050405020304" pitchFamily="18" charset="0"/>
              </a:rPr>
              <a:t>Program Outcomes</a:t>
            </a:r>
            <a:endPar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2" name="Footer Placeholder 12">
            <a:extLst>
              <a:ext uri="{FF2B5EF4-FFF2-40B4-BE49-F238E27FC236}">
                <a16:creationId xmlns:a16="http://schemas.microsoft.com/office/drawing/2014/main" id="{4DA216F8-5DF4-FDE5-0E71-27E68A17C600}"/>
              </a:ext>
            </a:extLst>
          </p:cNvPr>
          <p:cNvSpPr>
            <a:spLocks noGrp="1"/>
          </p:cNvSpPr>
          <p:nvPr>
            <p:ph type="ftr" sz="quarter" idx="11"/>
          </p:nvPr>
        </p:nvSpPr>
        <p:spPr>
          <a:xfrm>
            <a:off x="2286000" y="6248400"/>
            <a:ext cx="5029200" cy="365125"/>
          </a:xfrm>
        </p:spPr>
        <p:txBody>
          <a:bodyPr/>
          <a:lstStyle/>
          <a:p>
            <a:r>
              <a:rPr lang="en-US"/>
              <a:t>Mr. Yaduvir Singh         ACSAI-0601           Unit Number: 5</a:t>
            </a:r>
            <a:endParaRPr lang="en-US" dirty="0"/>
          </a:p>
        </p:txBody>
      </p:sp>
    </p:spTree>
    <p:extLst>
      <p:ext uri="{BB962C8B-B14F-4D97-AF65-F5344CB8AC3E}">
        <p14:creationId xmlns:p14="http://schemas.microsoft.com/office/powerpoint/2010/main" val="19202827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1964</TotalTime>
  <Words>4383</Words>
  <Application>Microsoft Macintosh PowerPoint</Application>
  <PresentationFormat>On-screen Show (4:3)</PresentationFormat>
  <Paragraphs>600</Paragraphs>
  <Slides>56</Slides>
  <Notes>33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56</vt:i4>
      </vt:variant>
    </vt:vector>
  </HeadingPairs>
  <TitlesOfParts>
    <vt:vector size="64" baseType="lpstr">
      <vt:lpstr>Arial</vt:lpstr>
      <vt:lpstr>Calibri</vt:lpstr>
      <vt:lpstr>Calibri Light</vt:lpstr>
      <vt:lpstr>open sans</vt:lpstr>
      <vt:lpstr>Times New Roman</vt:lpstr>
      <vt:lpstr>Wingdings</vt:lpstr>
      <vt:lpstr>Office Theme</vt:lpstr>
      <vt:lpstr>Custom Design</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barkhaniet@gmail.com</cp:lastModifiedBy>
  <cp:revision>415</cp:revision>
  <dcterms:created xsi:type="dcterms:W3CDTF">2006-08-16T00:00:00Z</dcterms:created>
  <dcterms:modified xsi:type="dcterms:W3CDTF">2025-01-15T14:08:37Z</dcterms:modified>
</cp:coreProperties>
</file>

<file path=docProps/thumbnail.jpeg>
</file>